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52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88" r:id="rId4"/>
    <p:sldId id="368" r:id="rId5"/>
    <p:sldId id="369" r:id="rId6"/>
    <p:sldId id="370" r:id="rId7"/>
    <p:sldId id="327" r:id="rId8"/>
    <p:sldId id="340" r:id="rId9"/>
    <p:sldId id="357" r:id="rId10"/>
    <p:sldId id="381" r:id="rId11"/>
    <p:sldId id="384" r:id="rId12"/>
    <p:sldId id="382" r:id="rId13"/>
    <p:sldId id="407" r:id="rId14"/>
    <p:sldId id="385" r:id="rId15"/>
    <p:sldId id="408" r:id="rId16"/>
    <p:sldId id="397" r:id="rId17"/>
    <p:sldId id="409" r:id="rId18"/>
    <p:sldId id="410" r:id="rId19"/>
    <p:sldId id="276" r:id="rId20"/>
    <p:sldId id="329" r:id="rId21"/>
    <p:sldId id="401" r:id="rId22"/>
    <p:sldId id="403" r:id="rId23"/>
    <p:sldId id="404" r:id="rId24"/>
    <p:sldId id="405" r:id="rId25"/>
    <p:sldId id="330" r:id="rId26"/>
    <p:sldId id="320" r:id="rId27"/>
    <p:sldId id="378" r:id="rId28"/>
    <p:sldId id="388" r:id="rId29"/>
    <p:sldId id="393" r:id="rId30"/>
    <p:sldId id="394" r:id="rId31"/>
    <p:sldId id="399" r:id="rId32"/>
    <p:sldId id="400" r:id="rId33"/>
    <p:sldId id="396" r:id="rId34"/>
    <p:sldId id="339" r:id="rId35"/>
    <p:sldId id="324" r:id="rId36"/>
    <p:sldId id="377" r:id="rId37"/>
    <p:sldId id="355" r:id="rId38"/>
    <p:sldId id="354" r:id="rId3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6F7F"/>
    <a:srgbClr val="93B5D4"/>
    <a:srgbClr val="88B930"/>
    <a:srgbClr val="1D58A8"/>
    <a:srgbClr val="2A6F81"/>
    <a:srgbClr val="1A314B"/>
    <a:srgbClr val="75B7AF"/>
    <a:srgbClr val="55679D"/>
    <a:srgbClr val="C1D2EA"/>
    <a:srgbClr val="79A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710" autoAdjust="0"/>
  </p:normalViewPr>
  <p:slideViewPr>
    <p:cSldViewPr snapToGrid="0" snapToObjects="1">
      <p:cViewPr varScale="1">
        <p:scale>
          <a:sx n="83" d="100"/>
          <a:sy n="83" d="100"/>
        </p:scale>
        <p:origin x="-12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1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Tese-F&#225;bio-shared\graficosFinais_rv%20-%20alteracoesfabi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Tese-F&#225;bio-shared\graficosFinais_rv%20-%20alteracoesfabi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erve:Repositorios:Sable:Documents:GPU%20Skeletons:Papers:Heteropar%202014:resources:ImagePipeRebalance_rv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erve:Repositorios:Sable:Documents:GPU%20Skeletons:Papers:Heteropar%202014:resources:ImagePipeRebalance_rv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erve:Repositorios:Sable:Documents:GPU%20Skeletons:Papers:Heteropar%202014:resources:ImagePipeRebalance_rv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Tese-F&#225;bio-shared\graficosFinais_rv%20-%20alteracoesfabio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Tese-F&#225;bio-shared\graficosFinais_rv%20-%20alteracoesfabio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 gpu'!$A$11</c:f>
              <c:strCache>
                <c:ptCount val="1"/>
                <c:pt idx="0">
                  <c:v>Divisão 50/50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'1 gpu'!$B$9:$P$10</c:f>
              <c:multiLvlStrCache>
                <c:ptCount val="15"/>
                <c:lvl>
                  <c:pt idx="0">
                    <c:v>1024x1024</c:v>
                  </c:pt>
                  <c:pt idx="1">
                    <c:v>2048x2048</c:v>
                  </c:pt>
                  <c:pt idx="2">
                    <c:v>4096x4096</c:v>
                  </c:pt>
                  <c:pt idx="3">
                    <c:v>128MB</c:v>
                  </c:pt>
                  <c:pt idx="4">
                    <c:v>256MB</c:v>
                  </c:pt>
                  <c:pt idx="5">
                    <c:v>512MB</c:v>
                  </c:pt>
                  <c:pt idx="6">
                    <c:v>16384</c:v>
                  </c:pt>
                  <c:pt idx="7">
                    <c:v>32768</c:v>
                  </c:pt>
                  <c:pt idx="8">
                    <c:v>65536</c:v>
                  </c:pt>
                  <c:pt idx="9">
                    <c:v>1M</c:v>
                  </c:pt>
                  <c:pt idx="10">
                    <c:v>10M</c:v>
                  </c:pt>
                  <c:pt idx="11">
                    <c:v>15M</c:v>
                  </c:pt>
                  <c:pt idx="12">
                    <c:v>1MB</c:v>
                  </c:pt>
                  <c:pt idx="13">
                    <c:v>8MB</c:v>
                  </c:pt>
                  <c:pt idx="14">
                    <c:v>60MB</c:v>
                  </c:pt>
                </c:lvl>
                <c:lvl>
                  <c:pt idx="0">
                    <c:v>Image Pipeline</c:v>
                  </c:pt>
                  <c:pt idx="3">
                    <c:v>FFT</c:v>
                  </c:pt>
                  <c:pt idx="6">
                    <c:v>NBody</c:v>
                  </c:pt>
                  <c:pt idx="9">
                    <c:v>Saxpy</c:v>
                  </c:pt>
                  <c:pt idx="12">
                    <c:v>Segmentation</c:v>
                  </c:pt>
                </c:lvl>
              </c:multiLvlStrCache>
            </c:multiLvlStrRef>
          </c:cat>
          <c:val>
            <c:numRef>
              <c:f>'1 gpu'!$B$11:$P$11</c:f>
              <c:numCache>
                <c:formatCode>General</c:formatCode>
                <c:ptCount val="15"/>
                <c:pt idx="0">
                  <c:v>1.788526423965732</c:v>
                </c:pt>
                <c:pt idx="1">
                  <c:v>1.609751633161864</c:v>
                </c:pt>
                <c:pt idx="2">
                  <c:v>1.334058742236272</c:v>
                </c:pt>
                <c:pt idx="3">
                  <c:v>2.840750432787149</c:v>
                </c:pt>
                <c:pt idx="4">
                  <c:v>2.71262326942918</c:v>
                </c:pt>
                <c:pt idx="5">
                  <c:v>1.73438996183422</c:v>
                </c:pt>
                <c:pt idx="9">
                  <c:v>2.93383835550248</c:v>
                </c:pt>
                <c:pt idx="10">
                  <c:v>1.829283856084032</c:v>
                </c:pt>
                <c:pt idx="11">
                  <c:v>1.806092246367111</c:v>
                </c:pt>
                <c:pt idx="12">
                  <c:v>2.170943785909675</c:v>
                </c:pt>
                <c:pt idx="13">
                  <c:v>2.177914946794411</c:v>
                </c:pt>
                <c:pt idx="14">
                  <c:v>1.772134033560387</c:v>
                </c:pt>
              </c:numCache>
            </c:numRef>
          </c:val>
        </c:ser>
        <c:ser>
          <c:idx val="1"/>
          <c:order val="1"/>
          <c:tx>
            <c:strRef>
              <c:f>'1 gpu'!$A$12</c:f>
              <c:strCache>
                <c:ptCount val="1"/>
                <c:pt idx="0">
                  <c:v>Execução GPU assistida pelo CPU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'1 gpu'!$B$9:$P$10</c:f>
              <c:multiLvlStrCache>
                <c:ptCount val="15"/>
                <c:lvl>
                  <c:pt idx="0">
                    <c:v>1024x1024</c:v>
                  </c:pt>
                  <c:pt idx="1">
                    <c:v>2048x2048</c:v>
                  </c:pt>
                  <c:pt idx="2">
                    <c:v>4096x4096</c:v>
                  </c:pt>
                  <c:pt idx="3">
                    <c:v>128MB</c:v>
                  </c:pt>
                  <c:pt idx="4">
                    <c:v>256MB</c:v>
                  </c:pt>
                  <c:pt idx="5">
                    <c:v>512MB</c:v>
                  </c:pt>
                  <c:pt idx="6">
                    <c:v>16384</c:v>
                  </c:pt>
                  <c:pt idx="7">
                    <c:v>32768</c:v>
                  </c:pt>
                  <c:pt idx="8">
                    <c:v>65536</c:v>
                  </c:pt>
                  <c:pt idx="9">
                    <c:v>1M</c:v>
                  </c:pt>
                  <c:pt idx="10">
                    <c:v>10M</c:v>
                  </c:pt>
                  <c:pt idx="11">
                    <c:v>15M</c:v>
                  </c:pt>
                  <c:pt idx="12">
                    <c:v>1MB</c:v>
                  </c:pt>
                  <c:pt idx="13">
                    <c:v>8MB</c:v>
                  </c:pt>
                  <c:pt idx="14">
                    <c:v>60MB</c:v>
                  </c:pt>
                </c:lvl>
                <c:lvl>
                  <c:pt idx="0">
                    <c:v>Image Pipeline</c:v>
                  </c:pt>
                  <c:pt idx="3">
                    <c:v>FFT</c:v>
                  </c:pt>
                  <c:pt idx="6">
                    <c:v>NBody</c:v>
                  </c:pt>
                  <c:pt idx="9">
                    <c:v>Saxpy</c:v>
                  </c:pt>
                  <c:pt idx="12">
                    <c:v>Segmentation</c:v>
                  </c:pt>
                </c:lvl>
              </c:multiLvlStrCache>
            </c:multiLvlStrRef>
          </c:cat>
          <c:val>
            <c:numRef>
              <c:f>'1 gpu'!$B$12:$P$12</c:f>
              <c:numCache>
                <c:formatCode>General</c:formatCode>
                <c:ptCount val="15"/>
                <c:pt idx="0">
                  <c:v>1.827568582261542</c:v>
                </c:pt>
                <c:pt idx="1">
                  <c:v>1.609710992874229</c:v>
                </c:pt>
                <c:pt idx="2">
                  <c:v>1.35730101010101</c:v>
                </c:pt>
                <c:pt idx="3">
                  <c:v>2.983669637873584</c:v>
                </c:pt>
                <c:pt idx="4">
                  <c:v>2.899415264669676</c:v>
                </c:pt>
                <c:pt idx="5">
                  <c:v>1.741686006090694</c:v>
                </c:pt>
                <c:pt idx="6">
                  <c:v>1.039791003529892</c:v>
                </c:pt>
                <c:pt idx="7">
                  <c:v>1.000088626292467</c:v>
                </c:pt>
                <c:pt idx="8">
                  <c:v>1.000196197688791</c:v>
                </c:pt>
                <c:pt idx="9">
                  <c:v>2.818008950145117</c:v>
                </c:pt>
                <c:pt idx="10">
                  <c:v>1.817379409892985</c:v>
                </c:pt>
                <c:pt idx="11">
                  <c:v>1.952710870013857</c:v>
                </c:pt>
                <c:pt idx="12">
                  <c:v>2.264059828203005</c:v>
                </c:pt>
                <c:pt idx="13">
                  <c:v>2.185529165874977</c:v>
                </c:pt>
                <c:pt idx="14">
                  <c:v>1.800821481448732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1125208"/>
        <c:axId val="2091128872"/>
      </c:barChart>
      <c:catAx>
        <c:axId val="2091125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128872"/>
        <c:crossesAt val="1.0"/>
        <c:auto val="1"/>
        <c:lblAlgn val="ctr"/>
        <c:lblOffset val="100"/>
        <c:noMultiLvlLbl val="0"/>
      </c:catAx>
      <c:valAx>
        <c:axId val="2091128872"/>
        <c:scaling>
          <c:orientation val="minMax"/>
          <c:max val="3.0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dirty="0"/>
                  <a:t>Speedup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125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53035870516185"/>
          <c:y val="0.0598414941857041"/>
          <c:w val="0.885892994144963"/>
          <c:h val="0.5733158474104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 gpus'!$A$11</c:f>
              <c:strCache>
                <c:ptCount val="1"/>
                <c:pt idx="0">
                  <c:v>Divisão 50/50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'2 gpus'!$B$9:$P$10</c:f>
              <c:multiLvlStrCache>
                <c:ptCount val="15"/>
                <c:lvl>
                  <c:pt idx="0">
                    <c:v>1024x1024</c:v>
                  </c:pt>
                  <c:pt idx="1">
                    <c:v>2048x2048</c:v>
                  </c:pt>
                  <c:pt idx="2">
                    <c:v>4096x4096</c:v>
                  </c:pt>
                  <c:pt idx="3">
                    <c:v>128MB</c:v>
                  </c:pt>
                  <c:pt idx="4">
                    <c:v>256MB</c:v>
                  </c:pt>
                  <c:pt idx="5">
                    <c:v>512MB</c:v>
                  </c:pt>
                  <c:pt idx="6">
                    <c:v>16384</c:v>
                  </c:pt>
                  <c:pt idx="7">
                    <c:v>32768</c:v>
                  </c:pt>
                  <c:pt idx="8">
                    <c:v>65536</c:v>
                  </c:pt>
                  <c:pt idx="9">
                    <c:v>1M</c:v>
                  </c:pt>
                  <c:pt idx="10">
                    <c:v>10M</c:v>
                  </c:pt>
                  <c:pt idx="11">
                    <c:v>15M</c:v>
                  </c:pt>
                  <c:pt idx="12">
                    <c:v>1MB</c:v>
                  </c:pt>
                  <c:pt idx="13">
                    <c:v>8MB</c:v>
                  </c:pt>
                  <c:pt idx="14">
                    <c:v>60MB</c:v>
                  </c:pt>
                </c:lvl>
                <c:lvl>
                  <c:pt idx="0">
                    <c:v>Filter Pipeline</c:v>
                  </c:pt>
                  <c:pt idx="3">
                    <c:v>FFT</c:v>
                  </c:pt>
                  <c:pt idx="6">
                    <c:v>Nbody</c:v>
                  </c:pt>
                  <c:pt idx="9">
                    <c:v>Saxpy</c:v>
                  </c:pt>
                  <c:pt idx="12">
                    <c:v>Segmentation</c:v>
                  </c:pt>
                </c:lvl>
              </c:multiLvlStrCache>
            </c:multiLvlStrRef>
          </c:cat>
          <c:val>
            <c:numRef>
              <c:f>'2 gpus'!$B$11:$P$11</c:f>
              <c:numCache>
                <c:formatCode>General</c:formatCode>
                <c:ptCount val="15"/>
                <c:pt idx="0">
                  <c:v>1.410395409367881</c:v>
                </c:pt>
                <c:pt idx="1">
                  <c:v>2.023167122940832</c:v>
                </c:pt>
                <c:pt idx="2">
                  <c:v>1.77192294938655</c:v>
                </c:pt>
                <c:pt idx="3">
                  <c:v>2.52184424546214</c:v>
                </c:pt>
                <c:pt idx="4">
                  <c:v>2.260609937035037</c:v>
                </c:pt>
                <c:pt idx="5">
                  <c:v>1.798522169782752</c:v>
                </c:pt>
                <c:pt idx="9">
                  <c:v>2.024862203014932</c:v>
                </c:pt>
                <c:pt idx="10">
                  <c:v>2.108118082599386</c:v>
                </c:pt>
                <c:pt idx="11">
                  <c:v>1.666959650127928</c:v>
                </c:pt>
                <c:pt idx="12">
                  <c:v>2.2960519609592</c:v>
                </c:pt>
                <c:pt idx="13">
                  <c:v>1.921168396250166</c:v>
                </c:pt>
                <c:pt idx="14">
                  <c:v>1.981068451349937</c:v>
                </c:pt>
              </c:numCache>
            </c:numRef>
          </c:val>
        </c:ser>
        <c:ser>
          <c:idx val="1"/>
          <c:order val="1"/>
          <c:tx>
            <c:strRef>
              <c:f>'2 gpus'!$A$12</c:f>
              <c:strCache>
                <c:ptCount val="1"/>
                <c:pt idx="0">
                  <c:v>Execução GPU assistida pelo CPU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'2 gpus'!$B$9:$P$10</c:f>
              <c:multiLvlStrCache>
                <c:ptCount val="15"/>
                <c:lvl>
                  <c:pt idx="0">
                    <c:v>1024x1024</c:v>
                  </c:pt>
                  <c:pt idx="1">
                    <c:v>2048x2048</c:v>
                  </c:pt>
                  <c:pt idx="2">
                    <c:v>4096x4096</c:v>
                  </c:pt>
                  <c:pt idx="3">
                    <c:v>128MB</c:v>
                  </c:pt>
                  <c:pt idx="4">
                    <c:v>256MB</c:v>
                  </c:pt>
                  <c:pt idx="5">
                    <c:v>512MB</c:v>
                  </c:pt>
                  <c:pt idx="6">
                    <c:v>16384</c:v>
                  </c:pt>
                  <c:pt idx="7">
                    <c:v>32768</c:v>
                  </c:pt>
                  <c:pt idx="8">
                    <c:v>65536</c:v>
                  </c:pt>
                  <c:pt idx="9">
                    <c:v>1M</c:v>
                  </c:pt>
                  <c:pt idx="10">
                    <c:v>10M</c:v>
                  </c:pt>
                  <c:pt idx="11">
                    <c:v>15M</c:v>
                  </c:pt>
                  <c:pt idx="12">
                    <c:v>1MB</c:v>
                  </c:pt>
                  <c:pt idx="13">
                    <c:v>8MB</c:v>
                  </c:pt>
                  <c:pt idx="14">
                    <c:v>60MB</c:v>
                  </c:pt>
                </c:lvl>
                <c:lvl>
                  <c:pt idx="0">
                    <c:v>Filter Pipeline</c:v>
                  </c:pt>
                  <c:pt idx="3">
                    <c:v>FFT</c:v>
                  </c:pt>
                  <c:pt idx="6">
                    <c:v>Nbody</c:v>
                  </c:pt>
                  <c:pt idx="9">
                    <c:v>Saxpy</c:v>
                  </c:pt>
                  <c:pt idx="12">
                    <c:v>Segmentation</c:v>
                  </c:pt>
                </c:lvl>
              </c:multiLvlStrCache>
            </c:multiLvlStrRef>
          </c:cat>
          <c:val>
            <c:numRef>
              <c:f>'2 gpus'!$B$12:$P$12</c:f>
              <c:numCache>
                <c:formatCode>General</c:formatCode>
                <c:ptCount val="15"/>
                <c:pt idx="0">
                  <c:v>1.430624209679273</c:v>
                </c:pt>
                <c:pt idx="1">
                  <c:v>2.001481999446859</c:v>
                </c:pt>
                <c:pt idx="2">
                  <c:v>1.761565329709108</c:v>
                </c:pt>
                <c:pt idx="3">
                  <c:v>2.355055155257339</c:v>
                </c:pt>
                <c:pt idx="4">
                  <c:v>2.21510949917548</c:v>
                </c:pt>
                <c:pt idx="5">
                  <c:v>2.102908411459326</c:v>
                </c:pt>
                <c:pt idx="6">
                  <c:v>1.014859305410703</c:v>
                </c:pt>
                <c:pt idx="7">
                  <c:v>1.000284422686588</c:v>
                </c:pt>
                <c:pt idx="8">
                  <c:v>0.999741048752552</c:v>
                </c:pt>
                <c:pt idx="9">
                  <c:v>2.291203042721803</c:v>
                </c:pt>
                <c:pt idx="10">
                  <c:v>2.151592791534408</c:v>
                </c:pt>
                <c:pt idx="11">
                  <c:v>1.62329507651364</c:v>
                </c:pt>
                <c:pt idx="12">
                  <c:v>2.077901673748724</c:v>
                </c:pt>
                <c:pt idx="13">
                  <c:v>1.851135666052793</c:v>
                </c:pt>
                <c:pt idx="14">
                  <c:v>1.84243086878436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1820504"/>
        <c:axId val="2071152616"/>
      </c:barChart>
      <c:catAx>
        <c:axId val="2071820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1152616"/>
        <c:crossesAt val="1.0"/>
        <c:auto val="1"/>
        <c:lblAlgn val="ctr"/>
        <c:lblOffset val="100"/>
        <c:noMultiLvlLbl val="0"/>
      </c:catAx>
      <c:valAx>
        <c:axId val="2071152616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dirty="0"/>
                  <a:t>Speedup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1820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6621845346255"/>
          <c:y val="0.909407517134846"/>
          <c:w val="0.523660138636517"/>
          <c:h val="0.05438054079520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W/ Full Training</c:v>
          </c:tx>
          <c:cat>
            <c:strRef>
              <c:f>'Image Pipe'!$G$12:$G$16</c:f>
              <c:strCache>
                <c:ptCount val="5"/>
                <c:pt idx="0">
                  <c:v>Image 2</c:v>
                </c:pt>
                <c:pt idx="1">
                  <c:v>Image 3</c:v>
                </c:pt>
                <c:pt idx="2">
                  <c:v>Image 4</c:v>
                </c:pt>
                <c:pt idx="3">
                  <c:v>Image 5</c:v>
                </c:pt>
                <c:pt idx="4">
                  <c:v>Image 6</c:v>
                </c:pt>
              </c:strCache>
            </c:strRef>
          </c:cat>
          <c:val>
            <c:numRef>
              <c:f>'Image Pipe'!$H$12:$H$16</c:f>
              <c:numCache>
                <c:formatCode>General</c:formatCode>
                <c:ptCount val="5"/>
                <c:pt idx="0">
                  <c:v>87.5</c:v>
                </c:pt>
                <c:pt idx="1">
                  <c:v>91.5</c:v>
                </c:pt>
                <c:pt idx="2">
                  <c:v>89.8</c:v>
                </c:pt>
                <c:pt idx="3">
                  <c:v>92.9</c:v>
                </c:pt>
                <c:pt idx="4">
                  <c:v>93.8</c:v>
                </c:pt>
              </c:numCache>
            </c:numRef>
          </c:val>
          <c:smooth val="0"/>
        </c:ser>
        <c:ser>
          <c:idx val="1"/>
          <c:order val="1"/>
          <c:tx>
            <c:v>Derived Configuration</c:v>
          </c:tx>
          <c:cat>
            <c:strRef>
              <c:f>'Image Pipe'!$G$12:$G$16</c:f>
              <c:strCache>
                <c:ptCount val="5"/>
                <c:pt idx="0">
                  <c:v>Image 2</c:v>
                </c:pt>
                <c:pt idx="1">
                  <c:v>Image 3</c:v>
                </c:pt>
                <c:pt idx="2">
                  <c:v>Image 4</c:v>
                </c:pt>
                <c:pt idx="3">
                  <c:v>Image 5</c:v>
                </c:pt>
                <c:pt idx="4">
                  <c:v>Image 6</c:v>
                </c:pt>
              </c:strCache>
            </c:strRef>
          </c:cat>
          <c:val>
            <c:numRef>
              <c:f>'Image Pipe'!$I$12:$I$16</c:f>
              <c:numCache>
                <c:formatCode>General</c:formatCode>
                <c:ptCount val="5"/>
                <c:pt idx="0">
                  <c:v>81.0</c:v>
                </c:pt>
                <c:pt idx="1">
                  <c:v>90.7</c:v>
                </c:pt>
                <c:pt idx="2">
                  <c:v>90.6</c:v>
                </c:pt>
                <c:pt idx="3">
                  <c:v>90.6</c:v>
                </c:pt>
                <c:pt idx="4">
                  <c:v>91.8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1301736"/>
        <c:axId val="2091294312"/>
      </c:lineChart>
      <c:catAx>
        <c:axId val="2091301736"/>
        <c:scaling>
          <c:orientation val="minMax"/>
        </c:scaling>
        <c:delete val="0"/>
        <c:axPos val="b"/>
        <c:majorTickMark val="out"/>
        <c:minorTickMark val="none"/>
        <c:tickLblPos val="nextTo"/>
        <c:crossAx val="2091294312"/>
        <c:crosses val="autoZero"/>
        <c:auto val="1"/>
        <c:lblAlgn val="ctr"/>
        <c:lblOffset val="100"/>
        <c:noMultiLvlLbl val="0"/>
      </c:catAx>
      <c:valAx>
        <c:axId val="2091294312"/>
        <c:scaling>
          <c:orientation val="minMax"/>
          <c:min val="8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1301736"/>
        <c:crosses val="autoZero"/>
        <c:crossBetween val="between"/>
      </c:valAx>
    </c:plotArea>
    <c:legend>
      <c:legendPos val="b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'Image Pipe'!$D$3</c:f>
              <c:strCache>
                <c:ptCount val="1"/>
                <c:pt idx="0">
                  <c:v>W/ Full training</c:v>
                </c:pt>
              </c:strCache>
            </c:strRef>
          </c:tx>
          <c:cat>
            <c:strRef>
              <c:f>'Image Pipe'!$B$4:$B$9</c:f>
              <c:strCache>
                <c:ptCount val="6"/>
                <c:pt idx="0">
                  <c:v>Image 1</c:v>
                </c:pt>
                <c:pt idx="1">
                  <c:v>Image 2</c:v>
                </c:pt>
                <c:pt idx="2">
                  <c:v>Image 3</c:v>
                </c:pt>
                <c:pt idx="3">
                  <c:v>Image 4</c:v>
                </c:pt>
                <c:pt idx="4">
                  <c:v>Image 5</c:v>
                </c:pt>
                <c:pt idx="5">
                  <c:v>Image 6</c:v>
                </c:pt>
              </c:strCache>
            </c:strRef>
          </c:cat>
          <c:val>
            <c:numRef>
              <c:f>'Image Pipe'!$D$4:$D$9</c:f>
              <c:numCache>
                <c:formatCode>General</c:formatCode>
                <c:ptCount val="6"/>
                <c:pt idx="0">
                  <c:v>1.09957</c:v>
                </c:pt>
                <c:pt idx="1">
                  <c:v>0.543108</c:v>
                </c:pt>
                <c:pt idx="2">
                  <c:v>1.73535</c:v>
                </c:pt>
                <c:pt idx="3">
                  <c:v>1.06433</c:v>
                </c:pt>
                <c:pt idx="4">
                  <c:v>3.1687</c:v>
                </c:pt>
                <c:pt idx="5">
                  <c:v>12.5906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'Image Pipe'!$O$3</c:f>
              <c:strCache>
                <c:ptCount val="1"/>
                <c:pt idx="0">
                  <c:v>Derived Configuration</c:v>
                </c:pt>
              </c:strCache>
            </c:strRef>
          </c:tx>
          <c:cat>
            <c:strRef>
              <c:f>'Image Pipe'!$B$4:$B$9</c:f>
              <c:strCache>
                <c:ptCount val="6"/>
                <c:pt idx="0">
                  <c:v>Image 1</c:v>
                </c:pt>
                <c:pt idx="1">
                  <c:v>Image 2</c:v>
                </c:pt>
                <c:pt idx="2">
                  <c:v>Image 3</c:v>
                </c:pt>
                <c:pt idx="3">
                  <c:v>Image 4</c:v>
                </c:pt>
                <c:pt idx="4">
                  <c:v>Image 5</c:v>
                </c:pt>
                <c:pt idx="5">
                  <c:v>Image 6</c:v>
                </c:pt>
              </c:strCache>
            </c:strRef>
          </c:cat>
          <c:val>
            <c:numRef>
              <c:f>'Image Pipe'!$O$4:$O$9</c:f>
              <c:numCache>
                <c:formatCode>General</c:formatCode>
                <c:ptCount val="6"/>
                <c:pt idx="1">
                  <c:v>0.0999639999999999</c:v>
                </c:pt>
                <c:pt idx="2">
                  <c:v>0.13518</c:v>
                </c:pt>
                <c:pt idx="3">
                  <c:v>0.00265000000000004</c:v>
                </c:pt>
                <c:pt idx="4">
                  <c:v>0.31156</c:v>
                </c:pt>
                <c:pt idx="5">
                  <c:v>0.8194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1214968"/>
        <c:axId val="2091244552"/>
      </c:lineChart>
      <c:catAx>
        <c:axId val="2091214968"/>
        <c:scaling>
          <c:orientation val="minMax"/>
        </c:scaling>
        <c:delete val="0"/>
        <c:axPos val="b"/>
        <c:majorTickMark val="out"/>
        <c:minorTickMark val="none"/>
        <c:tickLblPos val="nextTo"/>
        <c:crossAx val="2091244552"/>
        <c:crossesAt val="0.0"/>
        <c:auto val="1"/>
        <c:lblAlgn val="ctr"/>
        <c:lblOffset val="100"/>
        <c:noMultiLvlLbl val="0"/>
      </c:catAx>
      <c:valAx>
        <c:axId val="2091244552"/>
        <c:scaling>
          <c:logBase val="2.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12149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'CPU Load'!$B$16</c:f>
              <c:strCache>
                <c:ptCount val="1"/>
                <c:pt idx="0">
                  <c:v>GPU percentage</c:v>
                </c:pt>
              </c:strCache>
            </c:strRef>
          </c:tx>
          <c:cat>
            <c:strRef>
              <c:f>'CPU Load'!$C$15:$X$15</c:f>
              <c:strCache>
                <c:ptCount val="22"/>
                <c:pt idx="1">
                  <c:v>L1</c:v>
                </c:pt>
                <c:pt idx="2">
                  <c:v>L1</c:v>
                </c:pt>
                <c:pt idx="3">
                  <c:v>L1</c:v>
                </c:pt>
                <c:pt idx="4">
                  <c:v>L1</c:v>
                </c:pt>
                <c:pt idx="5">
                  <c:v>L1</c:v>
                </c:pt>
                <c:pt idx="6">
                  <c:v>L1</c:v>
                </c:pt>
                <c:pt idx="7">
                  <c:v>L2</c:v>
                </c:pt>
                <c:pt idx="8">
                  <c:v>L1</c:v>
                </c:pt>
                <c:pt idx="9">
                  <c:v>L1</c:v>
                </c:pt>
                <c:pt idx="10">
                  <c:v>L1</c:v>
                </c:pt>
                <c:pt idx="11">
                  <c:v>L1</c:v>
                </c:pt>
                <c:pt idx="12">
                  <c:v>L1</c:v>
                </c:pt>
                <c:pt idx="13">
                  <c:v>L1</c:v>
                </c:pt>
                <c:pt idx="14">
                  <c:v>L2</c:v>
                </c:pt>
                <c:pt idx="15">
                  <c:v>L1</c:v>
                </c:pt>
                <c:pt idx="16">
                  <c:v>L1</c:v>
                </c:pt>
                <c:pt idx="17">
                  <c:v>L1</c:v>
                </c:pt>
                <c:pt idx="18">
                  <c:v>L1</c:v>
                </c:pt>
                <c:pt idx="19">
                  <c:v>L1</c:v>
                </c:pt>
                <c:pt idx="20">
                  <c:v>L1</c:v>
                </c:pt>
                <c:pt idx="21">
                  <c:v>L2</c:v>
                </c:pt>
              </c:strCache>
            </c:strRef>
          </c:cat>
          <c:val>
            <c:numRef>
              <c:f>'CPU Load'!$C$16:$X$16</c:f>
              <c:numCache>
                <c:formatCode>0.00%</c:formatCode>
                <c:ptCount val="22"/>
                <c:pt idx="0">
                  <c:v>0.4961</c:v>
                </c:pt>
                <c:pt idx="1">
                  <c:v>0.49659</c:v>
                </c:pt>
                <c:pt idx="2">
                  <c:v>0.49708</c:v>
                </c:pt>
                <c:pt idx="3">
                  <c:v>0.49757</c:v>
                </c:pt>
                <c:pt idx="4">
                  <c:v>0.49806</c:v>
                </c:pt>
                <c:pt idx="5">
                  <c:v>0.49855</c:v>
                </c:pt>
                <c:pt idx="6">
                  <c:v>0.49904</c:v>
                </c:pt>
                <c:pt idx="7">
                  <c:v>0.5918</c:v>
                </c:pt>
                <c:pt idx="8">
                  <c:v>0.59131</c:v>
                </c:pt>
                <c:pt idx="9">
                  <c:v>0.59082</c:v>
                </c:pt>
                <c:pt idx="10">
                  <c:v>0.59033</c:v>
                </c:pt>
                <c:pt idx="11">
                  <c:v>0.58984</c:v>
                </c:pt>
                <c:pt idx="12">
                  <c:v>0.58935</c:v>
                </c:pt>
                <c:pt idx="13">
                  <c:v>0.58886</c:v>
                </c:pt>
                <c:pt idx="14">
                  <c:v>0.505</c:v>
                </c:pt>
                <c:pt idx="15">
                  <c:v>0.50451</c:v>
                </c:pt>
                <c:pt idx="16">
                  <c:v>0.50402</c:v>
                </c:pt>
                <c:pt idx="17">
                  <c:v>0.50353</c:v>
                </c:pt>
                <c:pt idx="18">
                  <c:v>0.50304</c:v>
                </c:pt>
                <c:pt idx="19">
                  <c:v>0.50255</c:v>
                </c:pt>
                <c:pt idx="20">
                  <c:v>0.50206</c:v>
                </c:pt>
                <c:pt idx="21">
                  <c:v>0.4922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'CPU Load'!$B$17</c:f>
              <c:strCache>
                <c:ptCount val="1"/>
                <c:pt idx="0">
                  <c:v>CPU percentage</c:v>
                </c:pt>
              </c:strCache>
            </c:strRef>
          </c:tx>
          <c:cat>
            <c:strRef>
              <c:f>'CPU Load'!$C$15:$X$15</c:f>
              <c:strCache>
                <c:ptCount val="22"/>
                <c:pt idx="1">
                  <c:v>L1</c:v>
                </c:pt>
                <c:pt idx="2">
                  <c:v>L1</c:v>
                </c:pt>
                <c:pt idx="3">
                  <c:v>L1</c:v>
                </c:pt>
                <c:pt idx="4">
                  <c:v>L1</c:v>
                </c:pt>
                <c:pt idx="5">
                  <c:v>L1</c:v>
                </c:pt>
                <c:pt idx="6">
                  <c:v>L1</c:v>
                </c:pt>
                <c:pt idx="7">
                  <c:v>L2</c:v>
                </c:pt>
                <c:pt idx="8">
                  <c:v>L1</c:v>
                </c:pt>
                <c:pt idx="9">
                  <c:v>L1</c:v>
                </c:pt>
                <c:pt idx="10">
                  <c:v>L1</c:v>
                </c:pt>
                <c:pt idx="11">
                  <c:v>L1</c:v>
                </c:pt>
                <c:pt idx="12">
                  <c:v>L1</c:v>
                </c:pt>
                <c:pt idx="13">
                  <c:v>L1</c:v>
                </c:pt>
                <c:pt idx="14">
                  <c:v>L2</c:v>
                </c:pt>
                <c:pt idx="15">
                  <c:v>L1</c:v>
                </c:pt>
                <c:pt idx="16">
                  <c:v>L1</c:v>
                </c:pt>
                <c:pt idx="17">
                  <c:v>L1</c:v>
                </c:pt>
                <c:pt idx="18">
                  <c:v>L1</c:v>
                </c:pt>
                <c:pt idx="19">
                  <c:v>L1</c:v>
                </c:pt>
                <c:pt idx="20">
                  <c:v>L1</c:v>
                </c:pt>
                <c:pt idx="21">
                  <c:v>L2</c:v>
                </c:pt>
              </c:strCache>
            </c:strRef>
          </c:cat>
          <c:val>
            <c:numRef>
              <c:f>'CPU Load'!$C$17:$X$17</c:f>
              <c:numCache>
                <c:formatCode>0.00%</c:formatCode>
                <c:ptCount val="22"/>
                <c:pt idx="0">
                  <c:v>0.5039</c:v>
                </c:pt>
                <c:pt idx="1">
                  <c:v>0.50341</c:v>
                </c:pt>
                <c:pt idx="2">
                  <c:v>0.50292</c:v>
                </c:pt>
                <c:pt idx="3">
                  <c:v>0.50243</c:v>
                </c:pt>
                <c:pt idx="4">
                  <c:v>0.50194</c:v>
                </c:pt>
                <c:pt idx="5">
                  <c:v>0.50145</c:v>
                </c:pt>
                <c:pt idx="6">
                  <c:v>0.50096</c:v>
                </c:pt>
                <c:pt idx="7">
                  <c:v>0.4082</c:v>
                </c:pt>
                <c:pt idx="8">
                  <c:v>0.40869</c:v>
                </c:pt>
                <c:pt idx="9">
                  <c:v>0.40918</c:v>
                </c:pt>
                <c:pt idx="10">
                  <c:v>0.40967</c:v>
                </c:pt>
                <c:pt idx="11">
                  <c:v>0.41016</c:v>
                </c:pt>
                <c:pt idx="12">
                  <c:v>0.41065</c:v>
                </c:pt>
                <c:pt idx="13">
                  <c:v>0.41114</c:v>
                </c:pt>
                <c:pt idx="14">
                  <c:v>0.495</c:v>
                </c:pt>
                <c:pt idx="15">
                  <c:v>0.49549</c:v>
                </c:pt>
                <c:pt idx="16">
                  <c:v>0.49598</c:v>
                </c:pt>
                <c:pt idx="17">
                  <c:v>0.49647</c:v>
                </c:pt>
                <c:pt idx="18">
                  <c:v>0.49696</c:v>
                </c:pt>
                <c:pt idx="19">
                  <c:v>0.49745</c:v>
                </c:pt>
                <c:pt idx="20">
                  <c:v>0.49794</c:v>
                </c:pt>
                <c:pt idx="21">
                  <c:v>0.5078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0424296"/>
        <c:axId val="2090427368"/>
      </c:lineChart>
      <c:catAx>
        <c:axId val="2090424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90427368"/>
        <c:crosses val="autoZero"/>
        <c:auto val="1"/>
        <c:lblAlgn val="ctr"/>
        <c:lblOffset val="100"/>
        <c:noMultiLvlLbl val="0"/>
      </c:catAx>
      <c:valAx>
        <c:axId val="2090427368"/>
        <c:scaling>
          <c:orientation val="minMax"/>
          <c:max val="0.6"/>
          <c:min val="0.4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2090424296"/>
        <c:crosses val="autoZero"/>
        <c:crossBetween val="between"/>
      </c:valAx>
    </c:plotArea>
    <c:legend>
      <c:legendPos val="tr"/>
      <c:layout/>
      <c:overlay val="1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Com melhor nível de fission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(Sheet1!$B$1:$E$2,Sheet1!$M$1:$R$2)</c:f>
              <c:multiLvlStrCache>
                <c:ptCount val="10"/>
                <c:lvl>
                  <c:pt idx="0">
                    <c:v>1024x1024</c:v>
                  </c:pt>
                  <c:pt idx="1">
                    <c:v>2048x2048</c:v>
                  </c:pt>
                  <c:pt idx="2">
                    <c:v>4096x4096</c:v>
                  </c:pt>
                  <c:pt idx="3">
                    <c:v>8192x8192</c:v>
                  </c:pt>
                  <c:pt idx="4">
                    <c:v>1M</c:v>
                  </c:pt>
                  <c:pt idx="5">
                    <c:v>10M</c:v>
                  </c:pt>
                  <c:pt idx="6">
                    <c:v>50M</c:v>
                  </c:pt>
                  <c:pt idx="7">
                    <c:v>1MB</c:v>
                  </c:pt>
                  <c:pt idx="8">
                    <c:v>8MB</c:v>
                  </c:pt>
                  <c:pt idx="9">
                    <c:v>60MB</c:v>
                  </c:pt>
                </c:lvl>
                <c:lvl>
                  <c:pt idx="0">
                    <c:v>Image Pipeline</c:v>
                  </c:pt>
                  <c:pt idx="4">
                    <c:v>Saxpy</c:v>
                  </c:pt>
                  <c:pt idx="7">
                    <c:v>Segmentation</c:v>
                  </c:pt>
                </c:lvl>
              </c:multiLvlStrCache>
            </c:multiLvlStrRef>
          </c:cat>
          <c:val>
            <c:numRef>
              <c:f>(Sheet1!$B$3:$E$3,Sheet1!$M$3:$R$3)</c:f>
              <c:numCache>
                <c:formatCode>0.0</c:formatCode>
                <c:ptCount val="10"/>
                <c:pt idx="0">
                  <c:v>8.497000000000003</c:v>
                </c:pt>
                <c:pt idx="1">
                  <c:v>22.01450000000001</c:v>
                </c:pt>
                <c:pt idx="2">
                  <c:v>65.0892</c:v>
                </c:pt>
                <c:pt idx="3">
                  <c:v>222.764</c:v>
                </c:pt>
                <c:pt idx="4">
                  <c:v>2.232219999999999</c:v>
                </c:pt>
                <c:pt idx="5">
                  <c:v>23.8751</c:v>
                </c:pt>
                <c:pt idx="6">
                  <c:v>102.862</c:v>
                </c:pt>
                <c:pt idx="7">
                  <c:v>1.10766</c:v>
                </c:pt>
                <c:pt idx="8">
                  <c:v>4.25307</c:v>
                </c:pt>
                <c:pt idx="9">
                  <c:v>31.04789999999999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Sem Fission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(Sheet1!$B$1:$E$2,Sheet1!$M$1:$R$2)</c:f>
              <c:multiLvlStrCache>
                <c:ptCount val="10"/>
                <c:lvl>
                  <c:pt idx="0">
                    <c:v>1024x1024</c:v>
                  </c:pt>
                  <c:pt idx="1">
                    <c:v>2048x2048</c:v>
                  </c:pt>
                  <c:pt idx="2">
                    <c:v>4096x4096</c:v>
                  </c:pt>
                  <c:pt idx="3">
                    <c:v>8192x8192</c:v>
                  </c:pt>
                  <c:pt idx="4">
                    <c:v>1M</c:v>
                  </c:pt>
                  <c:pt idx="5">
                    <c:v>10M</c:v>
                  </c:pt>
                  <c:pt idx="6">
                    <c:v>50M</c:v>
                  </c:pt>
                  <c:pt idx="7">
                    <c:v>1MB</c:v>
                  </c:pt>
                  <c:pt idx="8">
                    <c:v>8MB</c:v>
                  </c:pt>
                  <c:pt idx="9">
                    <c:v>60MB</c:v>
                  </c:pt>
                </c:lvl>
                <c:lvl>
                  <c:pt idx="0">
                    <c:v>Image Pipeline</c:v>
                  </c:pt>
                  <c:pt idx="4">
                    <c:v>Saxpy</c:v>
                  </c:pt>
                  <c:pt idx="7">
                    <c:v>Segmentation</c:v>
                  </c:pt>
                </c:lvl>
              </c:multiLvlStrCache>
            </c:multiLvlStrRef>
          </c:cat>
          <c:val>
            <c:numRef>
              <c:f>(Sheet1!$B$4:$E$4,Sheet1!$M$4:$R$4)</c:f>
              <c:numCache>
                <c:formatCode>0.0</c:formatCode>
                <c:ptCount val="10"/>
                <c:pt idx="0">
                  <c:v>9.781000000000001</c:v>
                </c:pt>
                <c:pt idx="1">
                  <c:v>34.795</c:v>
                </c:pt>
                <c:pt idx="2">
                  <c:v>120.267</c:v>
                </c:pt>
                <c:pt idx="3">
                  <c:v>377.069</c:v>
                </c:pt>
                <c:pt idx="4">
                  <c:v>7.372</c:v>
                </c:pt>
                <c:pt idx="5">
                  <c:v>72.09</c:v>
                </c:pt>
                <c:pt idx="6">
                  <c:v>270.7939999999995</c:v>
                </c:pt>
                <c:pt idx="7">
                  <c:v>2.164</c:v>
                </c:pt>
                <c:pt idx="8">
                  <c:v>11.843</c:v>
                </c:pt>
                <c:pt idx="9">
                  <c:v>61.466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1826856"/>
        <c:axId val="2088922872"/>
      </c:barChart>
      <c:catAx>
        <c:axId val="2071826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8922872"/>
        <c:crosses val="autoZero"/>
        <c:auto val="1"/>
        <c:lblAlgn val="ctr"/>
        <c:lblOffset val="100"/>
        <c:noMultiLvlLbl val="0"/>
      </c:catAx>
      <c:valAx>
        <c:axId val="2088922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dirty="0"/>
                  <a:t>Execution Time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1826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Sheet2!$B$2:$E$2</c:f>
              <c:strCache>
                <c:ptCount val="4"/>
                <c:pt idx="0">
                  <c:v>L1 cache</c:v>
                </c:pt>
                <c:pt idx="1">
                  <c:v>L2 cache</c:v>
                </c:pt>
                <c:pt idx="2">
                  <c:v>L3 cache</c:v>
                </c:pt>
                <c:pt idx="3">
                  <c:v>none</c:v>
                </c:pt>
              </c:strCache>
              <c:extLst>
                <c:ext xmlns:c15="http://schemas.microsoft.com/office/drawing/2012/chart" uri="{02D57815-91ED-43cb-92C2-25804820EDAC}">
                  <c15:fullRef>
                    <c15:sqref>(Sheet2!$B$2:$E$2,Sheet2!$C$2:$E$2)</c15:sqref>
                  </c15:fullRef>
                </c:ext>
              </c:extLst>
            </c:strRef>
          </c:cat>
          <c:val>
            <c:numRef>
              <c:f>Sheet2!$B$3:$E$3</c:f>
              <c:numCache>
                <c:formatCode>0.0</c:formatCode>
                <c:ptCount val="4"/>
                <c:pt idx="0">
                  <c:v>60.654</c:v>
                </c:pt>
                <c:pt idx="1">
                  <c:v>58.131</c:v>
                </c:pt>
                <c:pt idx="2">
                  <c:v>82.222</c:v>
                </c:pt>
                <c:pt idx="3">
                  <c:v>197.936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(Sheet2!$B$3:$E$3,Sheet2!$C$3:$E$3)</c15:sqref>
                  </c15:fullRef>
                </c:ext>
              </c:extLst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9592296"/>
        <c:axId val="2089643448"/>
      </c:barChart>
      <c:catAx>
        <c:axId val="2089592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9643448"/>
        <c:crosses val="autoZero"/>
        <c:auto val="1"/>
        <c:lblAlgn val="ctr"/>
        <c:lblOffset val="100"/>
        <c:noMultiLvlLbl val="0"/>
      </c:catAx>
      <c:valAx>
        <c:axId val="2089643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dirty="0"/>
                  <a:t>Execution Time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9592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CPU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Equilibrado</c:v>
                </c:pt>
                <c:pt idx="1">
                  <c:v>Desiquilibrado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48.0</c:v>
                </c:pt>
                <c:pt idx="1">
                  <c:v>40.0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GPU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Equilibrado</c:v>
                </c:pt>
                <c:pt idx="1">
                  <c:v>Desiquilibrado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52.0</c:v>
                </c:pt>
                <c:pt idx="1">
                  <c:v>60.0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4"/>
        <c:overlap val="-90"/>
        <c:axId val="2090611896"/>
        <c:axId val="2092426856"/>
      </c:barChart>
      <c:catAx>
        <c:axId val="2090611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2426856"/>
        <c:crosses val="autoZero"/>
        <c:auto val="1"/>
        <c:lblAlgn val="ctr"/>
        <c:lblOffset val="100"/>
        <c:noMultiLvlLbl val="0"/>
      </c:catAx>
      <c:valAx>
        <c:axId val="209242685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b="1" dirty="0" err="1" smtClean="0"/>
                  <a:t>Execution</a:t>
                </a:r>
                <a:r>
                  <a:rPr lang="pt-PT" b="1" dirty="0" smtClean="0"/>
                  <a:t> time </a:t>
                </a:r>
                <a:endParaRPr lang="pt-PT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2090611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7B2CEC-9B16-4D7A-BAEF-1BE45F630A04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69285209-F16A-4AB6-8FAC-198FFCC5C4F9}">
      <dgm:prSet phldrT="[Texto]"/>
      <dgm:spPr/>
      <dgm:t>
        <a:bodyPr/>
        <a:lstStyle/>
        <a:p>
          <a:pPr algn="ctr"/>
          <a:r>
            <a:rPr lang="pt-PT" dirty="0" err="1" smtClean="0"/>
            <a:t>iFFT</a:t>
          </a:r>
          <a:endParaRPr lang="pt-PT" dirty="0"/>
        </a:p>
      </dgm:t>
    </dgm:pt>
    <dgm:pt modelId="{643761E7-0B6E-4838-811D-B0547C74C63F}">
      <dgm:prSet phldrT="[Texto]"/>
      <dgm:spPr/>
      <dgm:t>
        <a:bodyPr/>
        <a:lstStyle/>
        <a:p>
          <a:pPr algn="ctr"/>
          <a:r>
            <a:rPr lang="pt-PT" dirty="0" smtClean="0"/>
            <a:t>FFT</a:t>
          </a:r>
          <a:endParaRPr lang="pt-PT" dirty="0"/>
        </a:p>
      </dgm:t>
    </dgm:pt>
    <dgm:pt modelId="{0A056BBE-1B05-460B-B595-448060FF07BA}" type="sibTrans" cxnId="{5327D404-6021-496E-BAAD-641E535CE904}">
      <dgm:prSet/>
      <dgm:spPr/>
      <dgm:t>
        <a:bodyPr/>
        <a:lstStyle/>
        <a:p>
          <a:pPr algn="ctr"/>
          <a:endParaRPr lang="pt-PT"/>
        </a:p>
      </dgm:t>
    </dgm:pt>
    <dgm:pt modelId="{2521BD83-2704-40D2-B181-FD4E05DECDDC}" type="parTrans" cxnId="{5327D404-6021-496E-BAAD-641E535CE904}">
      <dgm:prSet/>
      <dgm:spPr/>
      <dgm:t>
        <a:bodyPr/>
        <a:lstStyle/>
        <a:p>
          <a:pPr algn="ctr"/>
          <a:endParaRPr lang="pt-PT"/>
        </a:p>
      </dgm:t>
    </dgm:pt>
    <dgm:pt modelId="{A342157F-E255-43AE-ADF1-C29F1058CE4C}" type="sibTrans" cxnId="{27CD4832-000F-431D-BEAB-2BC8C627F444}">
      <dgm:prSet/>
      <dgm:spPr/>
      <dgm:t>
        <a:bodyPr/>
        <a:lstStyle/>
        <a:p>
          <a:pPr algn="ctr"/>
          <a:endParaRPr lang="pt-PT"/>
        </a:p>
      </dgm:t>
    </dgm:pt>
    <dgm:pt modelId="{40C5E725-3DB9-4059-821C-2811B1D0F2B3}" type="parTrans" cxnId="{27CD4832-000F-431D-BEAB-2BC8C627F444}">
      <dgm:prSet/>
      <dgm:spPr/>
      <dgm:t>
        <a:bodyPr/>
        <a:lstStyle/>
        <a:p>
          <a:pPr algn="ctr"/>
          <a:endParaRPr lang="pt-PT"/>
        </a:p>
      </dgm:t>
    </dgm:pt>
    <dgm:pt modelId="{8404C875-9540-9D42-808F-E75A41CCE874}">
      <dgm:prSet phldrT="[Texto]"/>
      <dgm:spPr/>
      <dgm:t>
        <a:bodyPr/>
        <a:lstStyle/>
        <a:p>
          <a:pPr algn="ctr"/>
          <a:r>
            <a:rPr lang="pt-PT" dirty="0" smtClean="0"/>
            <a:t>Pipeline</a:t>
          </a:r>
          <a:endParaRPr lang="pt-PT" dirty="0"/>
        </a:p>
      </dgm:t>
    </dgm:pt>
    <dgm:pt modelId="{D56AB4BA-D687-6349-B7EC-7814B5BB79EA}" type="parTrans" cxnId="{DC05A8E3-4285-2C48-8E40-D043479BFFC1}">
      <dgm:prSet/>
      <dgm:spPr/>
      <dgm:t>
        <a:bodyPr/>
        <a:lstStyle/>
        <a:p>
          <a:endParaRPr lang="en-US"/>
        </a:p>
      </dgm:t>
    </dgm:pt>
    <dgm:pt modelId="{DE4A2A74-0908-7444-945A-F3651133721A}" type="sibTrans" cxnId="{DC05A8E3-4285-2C48-8E40-D043479BFFC1}">
      <dgm:prSet/>
      <dgm:spPr/>
      <dgm:t>
        <a:bodyPr/>
        <a:lstStyle/>
        <a:p>
          <a:endParaRPr lang="en-US"/>
        </a:p>
      </dgm:t>
    </dgm:pt>
    <dgm:pt modelId="{6F0387A4-E831-45DB-8149-71D2230C1617}" type="pres">
      <dgm:prSet presAssocID="{907B2CEC-9B16-4D7A-BAEF-1BE45F630A04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B837BF7-2C9D-0C42-9894-D954034CC663}" type="pres">
      <dgm:prSet presAssocID="{8404C875-9540-9D42-808F-E75A41CCE874}" presName="hierRoot1" presStyleCnt="0">
        <dgm:presLayoutVars>
          <dgm:hierBranch val="init"/>
        </dgm:presLayoutVars>
      </dgm:prSet>
      <dgm:spPr/>
    </dgm:pt>
    <dgm:pt modelId="{B9BD4CC0-4887-7942-916E-D98E7EAEF7BE}" type="pres">
      <dgm:prSet presAssocID="{8404C875-9540-9D42-808F-E75A41CCE874}" presName="rootComposite1" presStyleCnt="0"/>
      <dgm:spPr/>
    </dgm:pt>
    <dgm:pt modelId="{1F6A3563-C55E-654B-9799-D442F0787CB4}" type="pres">
      <dgm:prSet presAssocID="{8404C875-9540-9D42-808F-E75A41CCE874}" presName="rootText1" presStyleLbl="alignAcc1" presStyleIdx="0" presStyleCnt="0" custLinFactY="-36340" custLinFactNeighborX="-616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4AB7EE-FEE7-4E47-B245-BA27FD425379}" type="pres">
      <dgm:prSet presAssocID="{8404C875-9540-9D42-808F-E75A41CCE874}" presName="topArc1" presStyleLbl="parChTrans1D1" presStyleIdx="0" presStyleCnt="6"/>
      <dgm:spPr/>
    </dgm:pt>
    <dgm:pt modelId="{ABE816FF-E656-9541-8A8A-B23F753A7AD5}" type="pres">
      <dgm:prSet presAssocID="{8404C875-9540-9D42-808F-E75A41CCE874}" presName="bottomArc1" presStyleLbl="parChTrans1D1" presStyleIdx="1" presStyleCnt="6"/>
      <dgm:spPr/>
    </dgm:pt>
    <dgm:pt modelId="{5865818B-0EF6-724B-AF24-46123A2FBCD7}" type="pres">
      <dgm:prSet presAssocID="{8404C875-9540-9D42-808F-E75A41CCE874}" presName="topConnNode1" presStyleLbl="node1" presStyleIdx="0" presStyleCnt="0"/>
      <dgm:spPr/>
      <dgm:t>
        <a:bodyPr/>
        <a:lstStyle/>
        <a:p>
          <a:endParaRPr lang="en-US"/>
        </a:p>
      </dgm:t>
    </dgm:pt>
    <dgm:pt modelId="{7344FA3D-6A43-1D4E-ACA4-3F209184F73C}" type="pres">
      <dgm:prSet presAssocID="{8404C875-9540-9D42-808F-E75A41CCE874}" presName="hierChild2" presStyleCnt="0"/>
      <dgm:spPr/>
    </dgm:pt>
    <dgm:pt modelId="{494BA689-1FC6-4033-A4BA-1ABC5639E1AD}" type="pres">
      <dgm:prSet presAssocID="{2521BD83-2704-40D2-B181-FD4E05DECDDC}" presName="Name28" presStyleLbl="parChTrans1D2" presStyleIdx="0" presStyleCnt="2"/>
      <dgm:spPr/>
      <dgm:t>
        <a:bodyPr/>
        <a:lstStyle/>
        <a:p>
          <a:endParaRPr lang="en-US"/>
        </a:p>
      </dgm:t>
    </dgm:pt>
    <dgm:pt modelId="{A613C5EA-55F4-4E78-B434-CED7BBCC854F}" type="pres">
      <dgm:prSet presAssocID="{69285209-F16A-4AB6-8FAC-198FFCC5C4F9}" presName="hierRoot2" presStyleCnt="0">
        <dgm:presLayoutVars>
          <dgm:hierBranch val="init"/>
        </dgm:presLayoutVars>
      </dgm:prSet>
      <dgm:spPr/>
    </dgm:pt>
    <dgm:pt modelId="{B0732EA6-A55C-43D6-9A9A-CBDB309F1DD0}" type="pres">
      <dgm:prSet presAssocID="{69285209-F16A-4AB6-8FAC-198FFCC5C4F9}" presName="rootComposite2" presStyleCnt="0"/>
      <dgm:spPr/>
    </dgm:pt>
    <dgm:pt modelId="{A189071F-6FF9-4AFC-B8D2-291661090503}" type="pres">
      <dgm:prSet presAssocID="{69285209-F16A-4AB6-8FAC-198FFCC5C4F9}" presName="rootText2" presStyleLbl="alignAcc1" presStyleIdx="0" presStyleCnt="0" custLinFactNeighborX="97639" custLinFactNeighborY="-3834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12315F6D-DF8B-4EE4-B0AE-41348CF405CA}" type="pres">
      <dgm:prSet presAssocID="{69285209-F16A-4AB6-8FAC-198FFCC5C4F9}" presName="topArc2" presStyleLbl="parChTrans1D1" presStyleIdx="2" presStyleCnt="6"/>
      <dgm:spPr/>
    </dgm:pt>
    <dgm:pt modelId="{F47925D8-56D6-4327-9736-2C4C58FD259B}" type="pres">
      <dgm:prSet presAssocID="{69285209-F16A-4AB6-8FAC-198FFCC5C4F9}" presName="bottomArc2" presStyleLbl="parChTrans1D1" presStyleIdx="3" presStyleCnt="6"/>
      <dgm:spPr/>
    </dgm:pt>
    <dgm:pt modelId="{9F4A4967-511F-4BF9-A1AE-0CF1551FE67B}" type="pres">
      <dgm:prSet presAssocID="{69285209-F16A-4AB6-8FAC-198FFCC5C4F9}" presName="topConnNode2" presStyleLbl="node2" presStyleIdx="0" presStyleCnt="0"/>
      <dgm:spPr/>
      <dgm:t>
        <a:bodyPr/>
        <a:lstStyle/>
        <a:p>
          <a:endParaRPr lang="en-US"/>
        </a:p>
      </dgm:t>
    </dgm:pt>
    <dgm:pt modelId="{F7B4089B-13E0-4313-B399-7E55324E7F61}" type="pres">
      <dgm:prSet presAssocID="{69285209-F16A-4AB6-8FAC-198FFCC5C4F9}" presName="hierChild4" presStyleCnt="0"/>
      <dgm:spPr/>
    </dgm:pt>
    <dgm:pt modelId="{26FBB9AA-0E1C-4254-9BCD-CFDD8E1602FE}" type="pres">
      <dgm:prSet presAssocID="{69285209-F16A-4AB6-8FAC-198FFCC5C4F9}" presName="hierChild5" presStyleCnt="0"/>
      <dgm:spPr/>
    </dgm:pt>
    <dgm:pt modelId="{C8212C7E-52CD-4737-AADF-8767F3496143}" type="pres">
      <dgm:prSet presAssocID="{40C5E725-3DB9-4059-821C-2811B1D0F2B3}" presName="Name28" presStyleLbl="parChTrans1D2" presStyleIdx="1" presStyleCnt="2"/>
      <dgm:spPr/>
      <dgm:t>
        <a:bodyPr/>
        <a:lstStyle/>
        <a:p>
          <a:endParaRPr lang="en-US"/>
        </a:p>
      </dgm:t>
    </dgm:pt>
    <dgm:pt modelId="{98B5FA16-EE9B-40A8-8DB0-CA1DB23EBE6D}" type="pres">
      <dgm:prSet presAssocID="{643761E7-0B6E-4838-811D-B0547C74C63F}" presName="hierRoot2" presStyleCnt="0">
        <dgm:presLayoutVars>
          <dgm:hierBranch val="init"/>
        </dgm:presLayoutVars>
      </dgm:prSet>
      <dgm:spPr/>
    </dgm:pt>
    <dgm:pt modelId="{25CD7283-AE64-409E-A06D-B72F3A4CE2EC}" type="pres">
      <dgm:prSet presAssocID="{643761E7-0B6E-4838-811D-B0547C74C63F}" presName="rootComposite2" presStyleCnt="0"/>
      <dgm:spPr/>
    </dgm:pt>
    <dgm:pt modelId="{9EDAF2A2-45BD-4C0B-A270-CFFB97578F2E}" type="pres">
      <dgm:prSet presAssocID="{643761E7-0B6E-4838-811D-B0547C74C63F}" presName="rootText2" presStyleLbl="alignAcc1" presStyleIdx="0" presStyleCnt="0" custLinFactX="-21053" custLinFactNeighborX="-100000" custLinFactNeighborY="-3834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976D388A-D7BC-4197-8FDA-C1592121D831}" type="pres">
      <dgm:prSet presAssocID="{643761E7-0B6E-4838-811D-B0547C74C63F}" presName="topArc2" presStyleLbl="parChTrans1D1" presStyleIdx="4" presStyleCnt="6"/>
      <dgm:spPr/>
    </dgm:pt>
    <dgm:pt modelId="{D2D2B404-1511-499D-A8CA-7C8831725020}" type="pres">
      <dgm:prSet presAssocID="{643761E7-0B6E-4838-811D-B0547C74C63F}" presName="bottomArc2" presStyleLbl="parChTrans1D1" presStyleIdx="5" presStyleCnt="6"/>
      <dgm:spPr/>
    </dgm:pt>
    <dgm:pt modelId="{3C77FC55-4D6D-4D0E-8753-A819CF14A611}" type="pres">
      <dgm:prSet presAssocID="{643761E7-0B6E-4838-811D-B0547C74C63F}" presName="topConnNode2" presStyleLbl="node2" presStyleIdx="0" presStyleCnt="0"/>
      <dgm:spPr/>
      <dgm:t>
        <a:bodyPr/>
        <a:lstStyle/>
        <a:p>
          <a:endParaRPr lang="en-US"/>
        </a:p>
      </dgm:t>
    </dgm:pt>
    <dgm:pt modelId="{155529E6-4CBD-4716-B04B-F154D2F0517D}" type="pres">
      <dgm:prSet presAssocID="{643761E7-0B6E-4838-811D-B0547C74C63F}" presName="hierChild4" presStyleCnt="0"/>
      <dgm:spPr/>
    </dgm:pt>
    <dgm:pt modelId="{D29A62A3-B975-4644-91E6-20E2F9779CBF}" type="pres">
      <dgm:prSet presAssocID="{643761E7-0B6E-4838-811D-B0547C74C63F}" presName="hierChild5" presStyleCnt="0"/>
      <dgm:spPr/>
    </dgm:pt>
    <dgm:pt modelId="{5D3DDCA9-D8A0-B041-9F75-24CF4DF3E4DB}" type="pres">
      <dgm:prSet presAssocID="{8404C875-9540-9D42-808F-E75A41CCE874}" presName="hierChild3" presStyleCnt="0"/>
      <dgm:spPr/>
    </dgm:pt>
  </dgm:ptLst>
  <dgm:cxnLst>
    <dgm:cxn modelId="{DC05A8E3-4285-2C48-8E40-D043479BFFC1}" srcId="{907B2CEC-9B16-4D7A-BAEF-1BE45F630A04}" destId="{8404C875-9540-9D42-808F-E75A41CCE874}" srcOrd="0" destOrd="0" parTransId="{D56AB4BA-D687-6349-B7EC-7814B5BB79EA}" sibTransId="{DE4A2A74-0908-7444-945A-F3651133721A}"/>
    <dgm:cxn modelId="{34BBF015-69C0-A642-88FC-61052D52167E}" type="presOf" srcId="{2521BD83-2704-40D2-B181-FD4E05DECDDC}" destId="{494BA689-1FC6-4033-A4BA-1ABC5639E1AD}" srcOrd="0" destOrd="0" presId="urn:microsoft.com/office/officeart/2008/layout/HalfCircleOrganizationChart"/>
    <dgm:cxn modelId="{37B5C29F-CAD8-A841-B856-4F440DE7C0AD}" type="presOf" srcId="{69285209-F16A-4AB6-8FAC-198FFCC5C4F9}" destId="{9F4A4967-511F-4BF9-A1AE-0CF1551FE67B}" srcOrd="1" destOrd="0" presId="urn:microsoft.com/office/officeart/2008/layout/HalfCircleOrganizationChart"/>
    <dgm:cxn modelId="{AE85560F-C332-C04C-BA2A-255246210B47}" type="presOf" srcId="{40C5E725-3DB9-4059-821C-2811B1D0F2B3}" destId="{C8212C7E-52CD-4737-AADF-8767F3496143}" srcOrd="0" destOrd="0" presId="urn:microsoft.com/office/officeart/2008/layout/HalfCircleOrganizationChart"/>
    <dgm:cxn modelId="{FBDCEDC7-680B-204C-BCF1-B6B4367203F4}" type="presOf" srcId="{907B2CEC-9B16-4D7A-BAEF-1BE45F630A04}" destId="{6F0387A4-E831-45DB-8149-71D2230C1617}" srcOrd="0" destOrd="0" presId="urn:microsoft.com/office/officeart/2008/layout/HalfCircleOrganizationChart"/>
    <dgm:cxn modelId="{4CCBAB70-A9D4-D14F-B3DD-9F8DCBDD971D}" type="presOf" srcId="{643761E7-0B6E-4838-811D-B0547C74C63F}" destId="{3C77FC55-4D6D-4D0E-8753-A819CF14A611}" srcOrd="1" destOrd="0" presId="urn:microsoft.com/office/officeart/2008/layout/HalfCircleOrganizationChart"/>
    <dgm:cxn modelId="{5327D404-6021-496E-BAAD-641E535CE904}" srcId="{8404C875-9540-9D42-808F-E75A41CCE874}" destId="{69285209-F16A-4AB6-8FAC-198FFCC5C4F9}" srcOrd="0" destOrd="0" parTransId="{2521BD83-2704-40D2-B181-FD4E05DECDDC}" sibTransId="{0A056BBE-1B05-460B-B595-448060FF07BA}"/>
    <dgm:cxn modelId="{DDDEBA9A-76ED-7646-AA36-48C7CACEF081}" type="presOf" srcId="{69285209-F16A-4AB6-8FAC-198FFCC5C4F9}" destId="{A189071F-6FF9-4AFC-B8D2-291661090503}" srcOrd="0" destOrd="0" presId="urn:microsoft.com/office/officeart/2008/layout/HalfCircleOrganizationChart"/>
    <dgm:cxn modelId="{27CD4832-000F-431D-BEAB-2BC8C627F444}" srcId="{8404C875-9540-9D42-808F-E75A41CCE874}" destId="{643761E7-0B6E-4838-811D-B0547C74C63F}" srcOrd="1" destOrd="0" parTransId="{40C5E725-3DB9-4059-821C-2811B1D0F2B3}" sibTransId="{A342157F-E255-43AE-ADF1-C29F1058CE4C}"/>
    <dgm:cxn modelId="{6515171B-125F-3041-A8DD-7248F485542F}" type="presOf" srcId="{643761E7-0B6E-4838-811D-B0547C74C63F}" destId="{9EDAF2A2-45BD-4C0B-A270-CFFB97578F2E}" srcOrd="0" destOrd="0" presId="urn:microsoft.com/office/officeart/2008/layout/HalfCircleOrganizationChart"/>
    <dgm:cxn modelId="{62800338-3007-0649-BB0E-65A6781214A9}" type="presOf" srcId="{8404C875-9540-9D42-808F-E75A41CCE874}" destId="{5865818B-0EF6-724B-AF24-46123A2FBCD7}" srcOrd="1" destOrd="0" presId="urn:microsoft.com/office/officeart/2008/layout/HalfCircleOrganizationChart"/>
    <dgm:cxn modelId="{333554BF-189D-7544-8553-6C5ACE4AC6B9}" type="presOf" srcId="{8404C875-9540-9D42-808F-E75A41CCE874}" destId="{1F6A3563-C55E-654B-9799-D442F0787CB4}" srcOrd="0" destOrd="0" presId="urn:microsoft.com/office/officeart/2008/layout/HalfCircleOrganizationChart"/>
    <dgm:cxn modelId="{76800E94-6825-0241-9BBA-AEB79AB3FE5F}" type="presParOf" srcId="{6F0387A4-E831-45DB-8149-71D2230C1617}" destId="{EB837BF7-2C9D-0C42-9894-D954034CC663}" srcOrd="0" destOrd="0" presId="urn:microsoft.com/office/officeart/2008/layout/HalfCircleOrganizationChart"/>
    <dgm:cxn modelId="{C30E8F59-3A3D-EE45-823B-78F599F48EC9}" type="presParOf" srcId="{EB837BF7-2C9D-0C42-9894-D954034CC663}" destId="{B9BD4CC0-4887-7942-916E-D98E7EAEF7BE}" srcOrd="0" destOrd="0" presId="urn:microsoft.com/office/officeart/2008/layout/HalfCircleOrganizationChart"/>
    <dgm:cxn modelId="{8B04F901-09C7-5E43-A61D-4E0A66EF36B5}" type="presParOf" srcId="{B9BD4CC0-4887-7942-916E-D98E7EAEF7BE}" destId="{1F6A3563-C55E-654B-9799-D442F0787CB4}" srcOrd="0" destOrd="0" presId="urn:microsoft.com/office/officeart/2008/layout/HalfCircleOrganizationChart"/>
    <dgm:cxn modelId="{A978B029-C479-D646-8E80-21D2FD273CEA}" type="presParOf" srcId="{B9BD4CC0-4887-7942-916E-D98E7EAEF7BE}" destId="{CA4AB7EE-FEE7-4E47-B245-BA27FD425379}" srcOrd="1" destOrd="0" presId="urn:microsoft.com/office/officeart/2008/layout/HalfCircleOrganizationChart"/>
    <dgm:cxn modelId="{DD1E2D7E-ECE3-0440-839D-A4A8907FD3D1}" type="presParOf" srcId="{B9BD4CC0-4887-7942-916E-D98E7EAEF7BE}" destId="{ABE816FF-E656-9541-8A8A-B23F753A7AD5}" srcOrd="2" destOrd="0" presId="urn:microsoft.com/office/officeart/2008/layout/HalfCircleOrganizationChart"/>
    <dgm:cxn modelId="{661ACAA3-A2C6-9B4C-B668-5922864E348C}" type="presParOf" srcId="{B9BD4CC0-4887-7942-916E-D98E7EAEF7BE}" destId="{5865818B-0EF6-724B-AF24-46123A2FBCD7}" srcOrd="3" destOrd="0" presId="urn:microsoft.com/office/officeart/2008/layout/HalfCircleOrganizationChart"/>
    <dgm:cxn modelId="{052B82FB-65FB-4443-9253-CDC28E3F0D67}" type="presParOf" srcId="{EB837BF7-2C9D-0C42-9894-D954034CC663}" destId="{7344FA3D-6A43-1D4E-ACA4-3F209184F73C}" srcOrd="1" destOrd="0" presId="urn:microsoft.com/office/officeart/2008/layout/HalfCircleOrganizationChart"/>
    <dgm:cxn modelId="{DC3AB326-76B0-3B46-A74C-CCA755EE7409}" type="presParOf" srcId="{7344FA3D-6A43-1D4E-ACA4-3F209184F73C}" destId="{494BA689-1FC6-4033-A4BA-1ABC5639E1AD}" srcOrd="0" destOrd="0" presId="urn:microsoft.com/office/officeart/2008/layout/HalfCircleOrganizationChart"/>
    <dgm:cxn modelId="{F8C38EE5-05C7-6646-9AFC-F99711F3F93E}" type="presParOf" srcId="{7344FA3D-6A43-1D4E-ACA4-3F209184F73C}" destId="{A613C5EA-55F4-4E78-B434-CED7BBCC854F}" srcOrd="1" destOrd="0" presId="urn:microsoft.com/office/officeart/2008/layout/HalfCircleOrganizationChart"/>
    <dgm:cxn modelId="{2AF89DF7-11D3-674E-A1E7-2C02C8923AD0}" type="presParOf" srcId="{A613C5EA-55F4-4E78-B434-CED7BBCC854F}" destId="{B0732EA6-A55C-43D6-9A9A-CBDB309F1DD0}" srcOrd="0" destOrd="0" presId="urn:microsoft.com/office/officeart/2008/layout/HalfCircleOrganizationChart"/>
    <dgm:cxn modelId="{CC378B05-1B36-6B45-B9EF-7F9E517BAAFA}" type="presParOf" srcId="{B0732EA6-A55C-43D6-9A9A-CBDB309F1DD0}" destId="{A189071F-6FF9-4AFC-B8D2-291661090503}" srcOrd="0" destOrd="0" presId="urn:microsoft.com/office/officeart/2008/layout/HalfCircleOrganizationChart"/>
    <dgm:cxn modelId="{98A0E554-DBC5-0B45-AD37-670D9765A469}" type="presParOf" srcId="{B0732EA6-A55C-43D6-9A9A-CBDB309F1DD0}" destId="{12315F6D-DF8B-4EE4-B0AE-41348CF405CA}" srcOrd="1" destOrd="0" presId="urn:microsoft.com/office/officeart/2008/layout/HalfCircleOrganizationChart"/>
    <dgm:cxn modelId="{B13E40C0-2562-FD4B-A5A2-F72368A6DF7B}" type="presParOf" srcId="{B0732EA6-A55C-43D6-9A9A-CBDB309F1DD0}" destId="{F47925D8-56D6-4327-9736-2C4C58FD259B}" srcOrd="2" destOrd="0" presId="urn:microsoft.com/office/officeart/2008/layout/HalfCircleOrganizationChart"/>
    <dgm:cxn modelId="{EDDAB38A-B24D-1946-93EB-82379E418836}" type="presParOf" srcId="{B0732EA6-A55C-43D6-9A9A-CBDB309F1DD0}" destId="{9F4A4967-511F-4BF9-A1AE-0CF1551FE67B}" srcOrd="3" destOrd="0" presId="urn:microsoft.com/office/officeart/2008/layout/HalfCircleOrganizationChart"/>
    <dgm:cxn modelId="{BB8B845F-601C-0841-912D-34557AE1D4C7}" type="presParOf" srcId="{A613C5EA-55F4-4E78-B434-CED7BBCC854F}" destId="{F7B4089B-13E0-4313-B399-7E55324E7F61}" srcOrd="1" destOrd="0" presId="urn:microsoft.com/office/officeart/2008/layout/HalfCircleOrganizationChart"/>
    <dgm:cxn modelId="{8AC3FB84-5E64-CE46-84E9-99D1B5798447}" type="presParOf" srcId="{A613C5EA-55F4-4E78-B434-CED7BBCC854F}" destId="{26FBB9AA-0E1C-4254-9BCD-CFDD8E1602FE}" srcOrd="2" destOrd="0" presId="urn:microsoft.com/office/officeart/2008/layout/HalfCircleOrganizationChart"/>
    <dgm:cxn modelId="{1B3DEEBC-47ED-D84C-83BD-45DB1ED9A89A}" type="presParOf" srcId="{7344FA3D-6A43-1D4E-ACA4-3F209184F73C}" destId="{C8212C7E-52CD-4737-AADF-8767F3496143}" srcOrd="2" destOrd="0" presId="urn:microsoft.com/office/officeart/2008/layout/HalfCircleOrganizationChart"/>
    <dgm:cxn modelId="{24D72A9D-A3F1-D746-93A2-D10EC1328713}" type="presParOf" srcId="{7344FA3D-6A43-1D4E-ACA4-3F209184F73C}" destId="{98B5FA16-EE9B-40A8-8DB0-CA1DB23EBE6D}" srcOrd="3" destOrd="0" presId="urn:microsoft.com/office/officeart/2008/layout/HalfCircleOrganizationChart"/>
    <dgm:cxn modelId="{B2157E62-180A-8C4F-9BD3-F8D12988DFA2}" type="presParOf" srcId="{98B5FA16-EE9B-40A8-8DB0-CA1DB23EBE6D}" destId="{25CD7283-AE64-409E-A06D-B72F3A4CE2EC}" srcOrd="0" destOrd="0" presId="urn:microsoft.com/office/officeart/2008/layout/HalfCircleOrganizationChart"/>
    <dgm:cxn modelId="{9445BAA8-C96C-BE49-B18F-68A311298DF4}" type="presParOf" srcId="{25CD7283-AE64-409E-A06D-B72F3A4CE2EC}" destId="{9EDAF2A2-45BD-4C0B-A270-CFFB97578F2E}" srcOrd="0" destOrd="0" presId="urn:microsoft.com/office/officeart/2008/layout/HalfCircleOrganizationChart"/>
    <dgm:cxn modelId="{D165B295-850B-4440-81FB-E26CD059076E}" type="presParOf" srcId="{25CD7283-AE64-409E-A06D-B72F3A4CE2EC}" destId="{976D388A-D7BC-4197-8FDA-C1592121D831}" srcOrd="1" destOrd="0" presId="urn:microsoft.com/office/officeart/2008/layout/HalfCircleOrganizationChart"/>
    <dgm:cxn modelId="{FFDFBA0A-A074-784C-B6EE-7947C1E82C22}" type="presParOf" srcId="{25CD7283-AE64-409E-A06D-B72F3A4CE2EC}" destId="{D2D2B404-1511-499D-A8CA-7C8831725020}" srcOrd="2" destOrd="0" presId="urn:microsoft.com/office/officeart/2008/layout/HalfCircleOrganizationChart"/>
    <dgm:cxn modelId="{EC907E88-DD28-2A40-B2B0-4D95CCF07F71}" type="presParOf" srcId="{25CD7283-AE64-409E-A06D-B72F3A4CE2EC}" destId="{3C77FC55-4D6D-4D0E-8753-A819CF14A611}" srcOrd="3" destOrd="0" presId="urn:microsoft.com/office/officeart/2008/layout/HalfCircleOrganizationChart"/>
    <dgm:cxn modelId="{1EB9F93E-8DA2-7143-835A-DD4033C672B2}" type="presParOf" srcId="{98B5FA16-EE9B-40A8-8DB0-CA1DB23EBE6D}" destId="{155529E6-4CBD-4716-B04B-F154D2F0517D}" srcOrd="1" destOrd="0" presId="urn:microsoft.com/office/officeart/2008/layout/HalfCircleOrganizationChart"/>
    <dgm:cxn modelId="{15A4D8E0-FB77-9E49-901F-19A575E9C7E3}" type="presParOf" srcId="{98B5FA16-EE9B-40A8-8DB0-CA1DB23EBE6D}" destId="{D29A62A3-B975-4644-91E6-20E2F9779CBF}" srcOrd="2" destOrd="0" presId="urn:microsoft.com/office/officeart/2008/layout/HalfCircleOrganizationChart"/>
    <dgm:cxn modelId="{EED01B9E-1756-1345-8AC0-BCABB9095C77}" type="presParOf" srcId="{EB837BF7-2C9D-0C42-9894-D954034CC663}" destId="{5D3DDCA9-D8A0-B041-9F75-24CF4DF3E4DB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7B2CEC-9B16-4D7A-BAEF-1BE45F630A04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69285209-F16A-4AB6-8FAC-198FFCC5C4F9}">
      <dgm:prSet phldrT="[Texto]" custT="1"/>
      <dgm:spPr/>
      <dgm:t>
        <a:bodyPr/>
        <a:lstStyle/>
        <a:p>
          <a:pPr algn="ctr"/>
          <a:r>
            <a:rPr lang="pt-PT" sz="3200" dirty="0" err="1" smtClean="0"/>
            <a:t>iFFT</a:t>
          </a:r>
          <a:endParaRPr lang="pt-PT" sz="3200" dirty="0"/>
        </a:p>
      </dgm:t>
    </dgm:pt>
    <dgm:pt modelId="{643761E7-0B6E-4838-811D-B0547C74C63F}">
      <dgm:prSet phldrT="[Texto]" custT="1"/>
      <dgm:spPr/>
      <dgm:t>
        <a:bodyPr/>
        <a:lstStyle/>
        <a:p>
          <a:pPr algn="ctr"/>
          <a:r>
            <a:rPr lang="pt-PT" sz="3200" dirty="0" smtClean="0"/>
            <a:t>FFT</a:t>
          </a:r>
          <a:endParaRPr lang="pt-PT" sz="3200" dirty="0"/>
        </a:p>
      </dgm:t>
    </dgm:pt>
    <dgm:pt modelId="{0A056BBE-1B05-460B-B595-448060FF07BA}" type="sibTrans" cxnId="{5327D404-6021-496E-BAAD-641E535CE904}">
      <dgm:prSet/>
      <dgm:spPr/>
      <dgm:t>
        <a:bodyPr/>
        <a:lstStyle/>
        <a:p>
          <a:pPr algn="ctr"/>
          <a:endParaRPr lang="pt-PT"/>
        </a:p>
      </dgm:t>
    </dgm:pt>
    <dgm:pt modelId="{2521BD83-2704-40D2-B181-FD4E05DECDDC}" type="parTrans" cxnId="{5327D404-6021-496E-BAAD-641E535CE904}">
      <dgm:prSet/>
      <dgm:spPr/>
      <dgm:t>
        <a:bodyPr/>
        <a:lstStyle/>
        <a:p>
          <a:pPr algn="ctr"/>
          <a:endParaRPr lang="pt-PT"/>
        </a:p>
      </dgm:t>
    </dgm:pt>
    <dgm:pt modelId="{A342157F-E255-43AE-ADF1-C29F1058CE4C}" type="sibTrans" cxnId="{27CD4832-000F-431D-BEAB-2BC8C627F444}">
      <dgm:prSet/>
      <dgm:spPr/>
      <dgm:t>
        <a:bodyPr/>
        <a:lstStyle/>
        <a:p>
          <a:pPr algn="ctr"/>
          <a:endParaRPr lang="pt-PT"/>
        </a:p>
      </dgm:t>
    </dgm:pt>
    <dgm:pt modelId="{40C5E725-3DB9-4059-821C-2811B1D0F2B3}" type="parTrans" cxnId="{27CD4832-000F-431D-BEAB-2BC8C627F444}">
      <dgm:prSet/>
      <dgm:spPr/>
      <dgm:t>
        <a:bodyPr/>
        <a:lstStyle/>
        <a:p>
          <a:pPr algn="ctr"/>
          <a:endParaRPr lang="pt-PT"/>
        </a:p>
      </dgm:t>
    </dgm:pt>
    <dgm:pt modelId="{8404C875-9540-9D42-808F-E75A41CCE874}">
      <dgm:prSet phldrT="[Texto]" custT="1"/>
      <dgm:spPr/>
      <dgm:t>
        <a:bodyPr/>
        <a:lstStyle/>
        <a:p>
          <a:pPr algn="ctr"/>
          <a:r>
            <a:rPr lang="pt-PT" sz="3200" dirty="0" smtClean="0"/>
            <a:t>Pipeline</a:t>
          </a:r>
          <a:endParaRPr lang="pt-PT" sz="3200" dirty="0"/>
        </a:p>
      </dgm:t>
    </dgm:pt>
    <dgm:pt modelId="{D56AB4BA-D687-6349-B7EC-7814B5BB79EA}" type="parTrans" cxnId="{DC05A8E3-4285-2C48-8E40-D043479BFFC1}">
      <dgm:prSet/>
      <dgm:spPr/>
      <dgm:t>
        <a:bodyPr/>
        <a:lstStyle/>
        <a:p>
          <a:endParaRPr lang="en-US"/>
        </a:p>
      </dgm:t>
    </dgm:pt>
    <dgm:pt modelId="{DE4A2A74-0908-7444-945A-F3651133721A}" type="sibTrans" cxnId="{DC05A8E3-4285-2C48-8E40-D043479BFFC1}">
      <dgm:prSet/>
      <dgm:spPr/>
      <dgm:t>
        <a:bodyPr/>
        <a:lstStyle/>
        <a:p>
          <a:endParaRPr lang="en-US"/>
        </a:p>
      </dgm:t>
    </dgm:pt>
    <dgm:pt modelId="{6F0387A4-E831-45DB-8149-71D2230C1617}" type="pres">
      <dgm:prSet presAssocID="{907B2CEC-9B16-4D7A-BAEF-1BE45F630A04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B837BF7-2C9D-0C42-9894-D954034CC663}" type="pres">
      <dgm:prSet presAssocID="{8404C875-9540-9D42-808F-E75A41CCE874}" presName="hierRoot1" presStyleCnt="0">
        <dgm:presLayoutVars>
          <dgm:hierBranch val="init"/>
        </dgm:presLayoutVars>
      </dgm:prSet>
      <dgm:spPr/>
    </dgm:pt>
    <dgm:pt modelId="{B9BD4CC0-4887-7942-916E-D98E7EAEF7BE}" type="pres">
      <dgm:prSet presAssocID="{8404C875-9540-9D42-808F-E75A41CCE874}" presName="rootComposite1" presStyleCnt="0"/>
      <dgm:spPr/>
    </dgm:pt>
    <dgm:pt modelId="{1F6A3563-C55E-654B-9799-D442F0787CB4}" type="pres">
      <dgm:prSet presAssocID="{8404C875-9540-9D42-808F-E75A41CCE874}" presName="rootText1" presStyleLbl="alignAcc1" presStyleIdx="0" presStyleCnt="0" custLinFactY="-36340" custLinFactNeighborX="-616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4AB7EE-FEE7-4E47-B245-BA27FD425379}" type="pres">
      <dgm:prSet presAssocID="{8404C875-9540-9D42-808F-E75A41CCE874}" presName="topArc1" presStyleLbl="parChTrans1D1" presStyleIdx="0" presStyleCnt="6"/>
      <dgm:spPr/>
    </dgm:pt>
    <dgm:pt modelId="{ABE816FF-E656-9541-8A8A-B23F753A7AD5}" type="pres">
      <dgm:prSet presAssocID="{8404C875-9540-9D42-808F-E75A41CCE874}" presName="bottomArc1" presStyleLbl="parChTrans1D1" presStyleIdx="1" presStyleCnt="6"/>
      <dgm:spPr/>
    </dgm:pt>
    <dgm:pt modelId="{5865818B-0EF6-724B-AF24-46123A2FBCD7}" type="pres">
      <dgm:prSet presAssocID="{8404C875-9540-9D42-808F-E75A41CCE874}" presName="topConnNode1" presStyleLbl="node1" presStyleIdx="0" presStyleCnt="0"/>
      <dgm:spPr/>
      <dgm:t>
        <a:bodyPr/>
        <a:lstStyle/>
        <a:p>
          <a:endParaRPr lang="en-US"/>
        </a:p>
      </dgm:t>
    </dgm:pt>
    <dgm:pt modelId="{7344FA3D-6A43-1D4E-ACA4-3F209184F73C}" type="pres">
      <dgm:prSet presAssocID="{8404C875-9540-9D42-808F-E75A41CCE874}" presName="hierChild2" presStyleCnt="0"/>
      <dgm:spPr/>
    </dgm:pt>
    <dgm:pt modelId="{494BA689-1FC6-4033-A4BA-1ABC5639E1AD}" type="pres">
      <dgm:prSet presAssocID="{2521BD83-2704-40D2-B181-FD4E05DECDDC}" presName="Name28" presStyleLbl="parChTrans1D2" presStyleIdx="0" presStyleCnt="2"/>
      <dgm:spPr/>
      <dgm:t>
        <a:bodyPr/>
        <a:lstStyle/>
        <a:p>
          <a:endParaRPr lang="en-US"/>
        </a:p>
      </dgm:t>
    </dgm:pt>
    <dgm:pt modelId="{A613C5EA-55F4-4E78-B434-CED7BBCC854F}" type="pres">
      <dgm:prSet presAssocID="{69285209-F16A-4AB6-8FAC-198FFCC5C4F9}" presName="hierRoot2" presStyleCnt="0">
        <dgm:presLayoutVars>
          <dgm:hierBranch val="init"/>
        </dgm:presLayoutVars>
      </dgm:prSet>
      <dgm:spPr/>
    </dgm:pt>
    <dgm:pt modelId="{B0732EA6-A55C-43D6-9A9A-CBDB309F1DD0}" type="pres">
      <dgm:prSet presAssocID="{69285209-F16A-4AB6-8FAC-198FFCC5C4F9}" presName="rootComposite2" presStyleCnt="0"/>
      <dgm:spPr/>
    </dgm:pt>
    <dgm:pt modelId="{A189071F-6FF9-4AFC-B8D2-291661090503}" type="pres">
      <dgm:prSet presAssocID="{69285209-F16A-4AB6-8FAC-198FFCC5C4F9}" presName="rootText2" presStyleLbl="alignAcc1" presStyleIdx="0" presStyleCnt="0" custLinFactNeighborX="97639" custLinFactNeighborY="-3834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12315F6D-DF8B-4EE4-B0AE-41348CF405CA}" type="pres">
      <dgm:prSet presAssocID="{69285209-F16A-4AB6-8FAC-198FFCC5C4F9}" presName="topArc2" presStyleLbl="parChTrans1D1" presStyleIdx="2" presStyleCnt="6"/>
      <dgm:spPr/>
    </dgm:pt>
    <dgm:pt modelId="{F47925D8-56D6-4327-9736-2C4C58FD259B}" type="pres">
      <dgm:prSet presAssocID="{69285209-F16A-4AB6-8FAC-198FFCC5C4F9}" presName="bottomArc2" presStyleLbl="parChTrans1D1" presStyleIdx="3" presStyleCnt="6"/>
      <dgm:spPr/>
    </dgm:pt>
    <dgm:pt modelId="{9F4A4967-511F-4BF9-A1AE-0CF1551FE67B}" type="pres">
      <dgm:prSet presAssocID="{69285209-F16A-4AB6-8FAC-198FFCC5C4F9}" presName="topConnNode2" presStyleLbl="node2" presStyleIdx="0" presStyleCnt="0"/>
      <dgm:spPr/>
      <dgm:t>
        <a:bodyPr/>
        <a:lstStyle/>
        <a:p>
          <a:endParaRPr lang="en-US"/>
        </a:p>
      </dgm:t>
    </dgm:pt>
    <dgm:pt modelId="{F7B4089B-13E0-4313-B399-7E55324E7F61}" type="pres">
      <dgm:prSet presAssocID="{69285209-F16A-4AB6-8FAC-198FFCC5C4F9}" presName="hierChild4" presStyleCnt="0"/>
      <dgm:spPr/>
    </dgm:pt>
    <dgm:pt modelId="{26FBB9AA-0E1C-4254-9BCD-CFDD8E1602FE}" type="pres">
      <dgm:prSet presAssocID="{69285209-F16A-4AB6-8FAC-198FFCC5C4F9}" presName="hierChild5" presStyleCnt="0"/>
      <dgm:spPr/>
    </dgm:pt>
    <dgm:pt modelId="{C8212C7E-52CD-4737-AADF-8767F3496143}" type="pres">
      <dgm:prSet presAssocID="{40C5E725-3DB9-4059-821C-2811B1D0F2B3}" presName="Name28" presStyleLbl="parChTrans1D2" presStyleIdx="1" presStyleCnt="2"/>
      <dgm:spPr/>
      <dgm:t>
        <a:bodyPr/>
        <a:lstStyle/>
        <a:p>
          <a:endParaRPr lang="en-US"/>
        </a:p>
      </dgm:t>
    </dgm:pt>
    <dgm:pt modelId="{98B5FA16-EE9B-40A8-8DB0-CA1DB23EBE6D}" type="pres">
      <dgm:prSet presAssocID="{643761E7-0B6E-4838-811D-B0547C74C63F}" presName="hierRoot2" presStyleCnt="0">
        <dgm:presLayoutVars>
          <dgm:hierBranch val="init"/>
        </dgm:presLayoutVars>
      </dgm:prSet>
      <dgm:spPr/>
    </dgm:pt>
    <dgm:pt modelId="{25CD7283-AE64-409E-A06D-B72F3A4CE2EC}" type="pres">
      <dgm:prSet presAssocID="{643761E7-0B6E-4838-811D-B0547C74C63F}" presName="rootComposite2" presStyleCnt="0"/>
      <dgm:spPr/>
    </dgm:pt>
    <dgm:pt modelId="{9EDAF2A2-45BD-4C0B-A270-CFFB97578F2E}" type="pres">
      <dgm:prSet presAssocID="{643761E7-0B6E-4838-811D-B0547C74C63F}" presName="rootText2" presStyleLbl="alignAcc1" presStyleIdx="0" presStyleCnt="0" custLinFactX="-21053" custLinFactNeighborX="-100000" custLinFactNeighborY="-3834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976D388A-D7BC-4197-8FDA-C1592121D831}" type="pres">
      <dgm:prSet presAssocID="{643761E7-0B6E-4838-811D-B0547C74C63F}" presName="topArc2" presStyleLbl="parChTrans1D1" presStyleIdx="4" presStyleCnt="6"/>
      <dgm:spPr/>
    </dgm:pt>
    <dgm:pt modelId="{D2D2B404-1511-499D-A8CA-7C8831725020}" type="pres">
      <dgm:prSet presAssocID="{643761E7-0B6E-4838-811D-B0547C74C63F}" presName="bottomArc2" presStyleLbl="parChTrans1D1" presStyleIdx="5" presStyleCnt="6"/>
      <dgm:spPr/>
    </dgm:pt>
    <dgm:pt modelId="{3C77FC55-4D6D-4D0E-8753-A819CF14A611}" type="pres">
      <dgm:prSet presAssocID="{643761E7-0B6E-4838-811D-B0547C74C63F}" presName="topConnNode2" presStyleLbl="node2" presStyleIdx="0" presStyleCnt="0"/>
      <dgm:spPr/>
      <dgm:t>
        <a:bodyPr/>
        <a:lstStyle/>
        <a:p>
          <a:endParaRPr lang="en-US"/>
        </a:p>
      </dgm:t>
    </dgm:pt>
    <dgm:pt modelId="{155529E6-4CBD-4716-B04B-F154D2F0517D}" type="pres">
      <dgm:prSet presAssocID="{643761E7-0B6E-4838-811D-B0547C74C63F}" presName="hierChild4" presStyleCnt="0"/>
      <dgm:spPr/>
    </dgm:pt>
    <dgm:pt modelId="{D29A62A3-B975-4644-91E6-20E2F9779CBF}" type="pres">
      <dgm:prSet presAssocID="{643761E7-0B6E-4838-811D-B0547C74C63F}" presName="hierChild5" presStyleCnt="0"/>
      <dgm:spPr/>
    </dgm:pt>
    <dgm:pt modelId="{5D3DDCA9-D8A0-B041-9F75-24CF4DF3E4DB}" type="pres">
      <dgm:prSet presAssocID="{8404C875-9540-9D42-808F-E75A41CCE874}" presName="hierChild3" presStyleCnt="0"/>
      <dgm:spPr/>
    </dgm:pt>
  </dgm:ptLst>
  <dgm:cxnLst>
    <dgm:cxn modelId="{5327D404-6021-496E-BAAD-641E535CE904}" srcId="{8404C875-9540-9D42-808F-E75A41CCE874}" destId="{69285209-F16A-4AB6-8FAC-198FFCC5C4F9}" srcOrd="0" destOrd="0" parTransId="{2521BD83-2704-40D2-B181-FD4E05DECDDC}" sibTransId="{0A056BBE-1B05-460B-B595-448060FF07BA}"/>
    <dgm:cxn modelId="{7F89DDD6-FC80-AF4E-8DA0-75CE8F1A142F}" type="presOf" srcId="{69285209-F16A-4AB6-8FAC-198FFCC5C4F9}" destId="{A189071F-6FF9-4AFC-B8D2-291661090503}" srcOrd="0" destOrd="0" presId="urn:microsoft.com/office/officeart/2008/layout/HalfCircleOrganizationChart"/>
    <dgm:cxn modelId="{760A9645-1A1B-8C4C-8C5B-723D8BD47D16}" type="presOf" srcId="{643761E7-0B6E-4838-811D-B0547C74C63F}" destId="{3C77FC55-4D6D-4D0E-8753-A819CF14A611}" srcOrd="1" destOrd="0" presId="urn:microsoft.com/office/officeart/2008/layout/HalfCircleOrganizationChart"/>
    <dgm:cxn modelId="{44762D2C-4271-DA40-9079-1C96E3227F73}" type="presOf" srcId="{907B2CEC-9B16-4D7A-BAEF-1BE45F630A04}" destId="{6F0387A4-E831-45DB-8149-71D2230C1617}" srcOrd="0" destOrd="0" presId="urn:microsoft.com/office/officeart/2008/layout/HalfCircleOrganizationChart"/>
    <dgm:cxn modelId="{B7DCB13F-AD13-764B-83F5-6928A2076506}" type="presOf" srcId="{8404C875-9540-9D42-808F-E75A41CCE874}" destId="{5865818B-0EF6-724B-AF24-46123A2FBCD7}" srcOrd="1" destOrd="0" presId="urn:microsoft.com/office/officeart/2008/layout/HalfCircleOrganizationChart"/>
    <dgm:cxn modelId="{DC05A8E3-4285-2C48-8E40-D043479BFFC1}" srcId="{907B2CEC-9B16-4D7A-BAEF-1BE45F630A04}" destId="{8404C875-9540-9D42-808F-E75A41CCE874}" srcOrd="0" destOrd="0" parTransId="{D56AB4BA-D687-6349-B7EC-7814B5BB79EA}" sibTransId="{DE4A2A74-0908-7444-945A-F3651133721A}"/>
    <dgm:cxn modelId="{27CD4832-000F-431D-BEAB-2BC8C627F444}" srcId="{8404C875-9540-9D42-808F-E75A41CCE874}" destId="{643761E7-0B6E-4838-811D-B0547C74C63F}" srcOrd="1" destOrd="0" parTransId="{40C5E725-3DB9-4059-821C-2811B1D0F2B3}" sibTransId="{A342157F-E255-43AE-ADF1-C29F1058CE4C}"/>
    <dgm:cxn modelId="{9FE5EC2D-2846-2A41-8971-F6311A3CC98B}" type="presOf" srcId="{69285209-F16A-4AB6-8FAC-198FFCC5C4F9}" destId="{9F4A4967-511F-4BF9-A1AE-0CF1551FE67B}" srcOrd="1" destOrd="0" presId="urn:microsoft.com/office/officeart/2008/layout/HalfCircleOrganizationChart"/>
    <dgm:cxn modelId="{01761106-9104-2F43-BE16-D63DA57F7B0E}" type="presOf" srcId="{643761E7-0B6E-4838-811D-B0547C74C63F}" destId="{9EDAF2A2-45BD-4C0B-A270-CFFB97578F2E}" srcOrd="0" destOrd="0" presId="urn:microsoft.com/office/officeart/2008/layout/HalfCircleOrganizationChart"/>
    <dgm:cxn modelId="{6C7C6FC2-AC59-9841-8C1E-5921654E7948}" type="presOf" srcId="{40C5E725-3DB9-4059-821C-2811B1D0F2B3}" destId="{C8212C7E-52CD-4737-AADF-8767F3496143}" srcOrd="0" destOrd="0" presId="urn:microsoft.com/office/officeart/2008/layout/HalfCircleOrganizationChart"/>
    <dgm:cxn modelId="{62C15969-3455-2245-ABE5-7A7FC85D085F}" type="presOf" srcId="{8404C875-9540-9D42-808F-E75A41CCE874}" destId="{1F6A3563-C55E-654B-9799-D442F0787CB4}" srcOrd="0" destOrd="0" presId="urn:microsoft.com/office/officeart/2008/layout/HalfCircleOrganizationChart"/>
    <dgm:cxn modelId="{C4F36C5E-3EEF-5F44-8FF5-C104A63FC588}" type="presOf" srcId="{2521BD83-2704-40D2-B181-FD4E05DECDDC}" destId="{494BA689-1FC6-4033-A4BA-1ABC5639E1AD}" srcOrd="0" destOrd="0" presId="urn:microsoft.com/office/officeart/2008/layout/HalfCircleOrganizationChart"/>
    <dgm:cxn modelId="{467A38E0-0564-5044-82A0-14AF1BC4A910}" type="presParOf" srcId="{6F0387A4-E831-45DB-8149-71D2230C1617}" destId="{EB837BF7-2C9D-0C42-9894-D954034CC663}" srcOrd="0" destOrd="0" presId="urn:microsoft.com/office/officeart/2008/layout/HalfCircleOrganizationChart"/>
    <dgm:cxn modelId="{A9877FAB-57A7-8D48-AF42-E7F6D1F1578D}" type="presParOf" srcId="{EB837BF7-2C9D-0C42-9894-D954034CC663}" destId="{B9BD4CC0-4887-7942-916E-D98E7EAEF7BE}" srcOrd="0" destOrd="0" presId="urn:microsoft.com/office/officeart/2008/layout/HalfCircleOrganizationChart"/>
    <dgm:cxn modelId="{172ABFC4-0B1C-0D45-877A-E294AC7D554E}" type="presParOf" srcId="{B9BD4CC0-4887-7942-916E-D98E7EAEF7BE}" destId="{1F6A3563-C55E-654B-9799-D442F0787CB4}" srcOrd="0" destOrd="0" presId="urn:microsoft.com/office/officeart/2008/layout/HalfCircleOrganizationChart"/>
    <dgm:cxn modelId="{07987670-C498-0A44-BB0A-1125330E35F6}" type="presParOf" srcId="{B9BD4CC0-4887-7942-916E-D98E7EAEF7BE}" destId="{CA4AB7EE-FEE7-4E47-B245-BA27FD425379}" srcOrd="1" destOrd="0" presId="urn:microsoft.com/office/officeart/2008/layout/HalfCircleOrganizationChart"/>
    <dgm:cxn modelId="{27C7F261-5F92-A849-AAD4-866D2AB54C17}" type="presParOf" srcId="{B9BD4CC0-4887-7942-916E-D98E7EAEF7BE}" destId="{ABE816FF-E656-9541-8A8A-B23F753A7AD5}" srcOrd="2" destOrd="0" presId="urn:microsoft.com/office/officeart/2008/layout/HalfCircleOrganizationChart"/>
    <dgm:cxn modelId="{EF3DB0A1-4A13-2045-9941-EA2AEEF9349C}" type="presParOf" srcId="{B9BD4CC0-4887-7942-916E-D98E7EAEF7BE}" destId="{5865818B-0EF6-724B-AF24-46123A2FBCD7}" srcOrd="3" destOrd="0" presId="urn:microsoft.com/office/officeart/2008/layout/HalfCircleOrganizationChart"/>
    <dgm:cxn modelId="{A16E78F8-B94A-5049-93F7-E70584145A37}" type="presParOf" srcId="{EB837BF7-2C9D-0C42-9894-D954034CC663}" destId="{7344FA3D-6A43-1D4E-ACA4-3F209184F73C}" srcOrd="1" destOrd="0" presId="urn:microsoft.com/office/officeart/2008/layout/HalfCircleOrganizationChart"/>
    <dgm:cxn modelId="{B8C4FD9E-5A5A-4C44-83D3-3AA16E73F75E}" type="presParOf" srcId="{7344FA3D-6A43-1D4E-ACA4-3F209184F73C}" destId="{494BA689-1FC6-4033-A4BA-1ABC5639E1AD}" srcOrd="0" destOrd="0" presId="urn:microsoft.com/office/officeart/2008/layout/HalfCircleOrganizationChart"/>
    <dgm:cxn modelId="{9EFE34BC-D0FD-4948-8513-8DEFDBF0D6CC}" type="presParOf" srcId="{7344FA3D-6A43-1D4E-ACA4-3F209184F73C}" destId="{A613C5EA-55F4-4E78-B434-CED7BBCC854F}" srcOrd="1" destOrd="0" presId="urn:microsoft.com/office/officeart/2008/layout/HalfCircleOrganizationChart"/>
    <dgm:cxn modelId="{4FBBB9CE-84FF-2A41-BDC4-1906CA14FB94}" type="presParOf" srcId="{A613C5EA-55F4-4E78-B434-CED7BBCC854F}" destId="{B0732EA6-A55C-43D6-9A9A-CBDB309F1DD0}" srcOrd="0" destOrd="0" presId="urn:microsoft.com/office/officeart/2008/layout/HalfCircleOrganizationChart"/>
    <dgm:cxn modelId="{53F92C3B-DF26-CA40-BE90-0CAC208870AC}" type="presParOf" srcId="{B0732EA6-A55C-43D6-9A9A-CBDB309F1DD0}" destId="{A189071F-6FF9-4AFC-B8D2-291661090503}" srcOrd="0" destOrd="0" presId="urn:microsoft.com/office/officeart/2008/layout/HalfCircleOrganizationChart"/>
    <dgm:cxn modelId="{538837CD-656E-C549-A559-1FBCF97F1AB4}" type="presParOf" srcId="{B0732EA6-A55C-43D6-9A9A-CBDB309F1DD0}" destId="{12315F6D-DF8B-4EE4-B0AE-41348CF405CA}" srcOrd="1" destOrd="0" presId="urn:microsoft.com/office/officeart/2008/layout/HalfCircleOrganizationChart"/>
    <dgm:cxn modelId="{14DE1279-B40F-5942-913D-75E391E222D7}" type="presParOf" srcId="{B0732EA6-A55C-43D6-9A9A-CBDB309F1DD0}" destId="{F47925D8-56D6-4327-9736-2C4C58FD259B}" srcOrd="2" destOrd="0" presId="urn:microsoft.com/office/officeart/2008/layout/HalfCircleOrganizationChart"/>
    <dgm:cxn modelId="{ECB9CFA0-0C92-0643-BDBB-B6CB46572F87}" type="presParOf" srcId="{B0732EA6-A55C-43D6-9A9A-CBDB309F1DD0}" destId="{9F4A4967-511F-4BF9-A1AE-0CF1551FE67B}" srcOrd="3" destOrd="0" presId="urn:microsoft.com/office/officeart/2008/layout/HalfCircleOrganizationChart"/>
    <dgm:cxn modelId="{7DDD8F35-ED36-854A-A896-0221807F7284}" type="presParOf" srcId="{A613C5EA-55F4-4E78-B434-CED7BBCC854F}" destId="{F7B4089B-13E0-4313-B399-7E55324E7F61}" srcOrd="1" destOrd="0" presId="urn:microsoft.com/office/officeart/2008/layout/HalfCircleOrganizationChart"/>
    <dgm:cxn modelId="{9B7D92BD-B64D-D149-A677-F5ECA512BFEC}" type="presParOf" srcId="{A613C5EA-55F4-4E78-B434-CED7BBCC854F}" destId="{26FBB9AA-0E1C-4254-9BCD-CFDD8E1602FE}" srcOrd="2" destOrd="0" presId="urn:microsoft.com/office/officeart/2008/layout/HalfCircleOrganizationChart"/>
    <dgm:cxn modelId="{74E7383D-0660-384C-9989-B31B096B7F42}" type="presParOf" srcId="{7344FA3D-6A43-1D4E-ACA4-3F209184F73C}" destId="{C8212C7E-52CD-4737-AADF-8767F3496143}" srcOrd="2" destOrd="0" presId="urn:microsoft.com/office/officeart/2008/layout/HalfCircleOrganizationChart"/>
    <dgm:cxn modelId="{54F05605-5966-534E-AA22-B2DAF3BF36E1}" type="presParOf" srcId="{7344FA3D-6A43-1D4E-ACA4-3F209184F73C}" destId="{98B5FA16-EE9B-40A8-8DB0-CA1DB23EBE6D}" srcOrd="3" destOrd="0" presId="urn:microsoft.com/office/officeart/2008/layout/HalfCircleOrganizationChart"/>
    <dgm:cxn modelId="{B54EE8B3-1D3E-754E-A6DA-31F61C8BE492}" type="presParOf" srcId="{98B5FA16-EE9B-40A8-8DB0-CA1DB23EBE6D}" destId="{25CD7283-AE64-409E-A06D-B72F3A4CE2EC}" srcOrd="0" destOrd="0" presId="urn:microsoft.com/office/officeart/2008/layout/HalfCircleOrganizationChart"/>
    <dgm:cxn modelId="{8175152F-BA21-0F4B-9DE3-66148D291ECA}" type="presParOf" srcId="{25CD7283-AE64-409E-A06D-B72F3A4CE2EC}" destId="{9EDAF2A2-45BD-4C0B-A270-CFFB97578F2E}" srcOrd="0" destOrd="0" presId="urn:microsoft.com/office/officeart/2008/layout/HalfCircleOrganizationChart"/>
    <dgm:cxn modelId="{F042B3EF-6D2B-FA43-B873-D4F94B314317}" type="presParOf" srcId="{25CD7283-AE64-409E-A06D-B72F3A4CE2EC}" destId="{976D388A-D7BC-4197-8FDA-C1592121D831}" srcOrd="1" destOrd="0" presId="urn:microsoft.com/office/officeart/2008/layout/HalfCircleOrganizationChart"/>
    <dgm:cxn modelId="{5327D7A6-6387-114E-8DFF-96799C84667B}" type="presParOf" srcId="{25CD7283-AE64-409E-A06D-B72F3A4CE2EC}" destId="{D2D2B404-1511-499D-A8CA-7C8831725020}" srcOrd="2" destOrd="0" presId="urn:microsoft.com/office/officeart/2008/layout/HalfCircleOrganizationChart"/>
    <dgm:cxn modelId="{3E3C5AAD-0F5B-CD48-A58F-27555E38C6E6}" type="presParOf" srcId="{25CD7283-AE64-409E-A06D-B72F3A4CE2EC}" destId="{3C77FC55-4D6D-4D0E-8753-A819CF14A611}" srcOrd="3" destOrd="0" presId="urn:microsoft.com/office/officeart/2008/layout/HalfCircleOrganizationChart"/>
    <dgm:cxn modelId="{5039F263-6E61-9645-8059-2DDCA6821C08}" type="presParOf" srcId="{98B5FA16-EE9B-40A8-8DB0-CA1DB23EBE6D}" destId="{155529E6-4CBD-4716-B04B-F154D2F0517D}" srcOrd="1" destOrd="0" presId="urn:microsoft.com/office/officeart/2008/layout/HalfCircleOrganizationChart"/>
    <dgm:cxn modelId="{DDD70BF8-C900-CA4B-B8FE-4764200AD78A}" type="presParOf" srcId="{98B5FA16-EE9B-40A8-8DB0-CA1DB23EBE6D}" destId="{D29A62A3-B975-4644-91E6-20E2F9779CBF}" srcOrd="2" destOrd="0" presId="urn:microsoft.com/office/officeart/2008/layout/HalfCircleOrganizationChart"/>
    <dgm:cxn modelId="{F7E5DD98-8DB1-5544-BE08-FD5C34AF7204}" type="presParOf" srcId="{EB837BF7-2C9D-0C42-9894-D954034CC663}" destId="{5D3DDCA9-D8A0-B041-9F75-24CF4DF3E4DB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7B2CEC-9B16-4D7A-BAEF-1BE45F630A04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69285209-F16A-4AB6-8FAC-198FFCC5C4F9}">
      <dgm:prSet phldrT="[Texto]" custT="1"/>
      <dgm:spPr/>
      <dgm:t>
        <a:bodyPr/>
        <a:lstStyle/>
        <a:p>
          <a:pPr algn="ctr"/>
          <a:r>
            <a:rPr lang="pt-PT" sz="3200" dirty="0" err="1" smtClean="0"/>
            <a:t>iFFT</a:t>
          </a:r>
          <a:endParaRPr lang="pt-PT" sz="3200" dirty="0"/>
        </a:p>
      </dgm:t>
    </dgm:pt>
    <dgm:pt modelId="{643761E7-0B6E-4838-811D-B0547C74C63F}">
      <dgm:prSet phldrT="[Texto]" custT="1"/>
      <dgm:spPr/>
      <dgm:t>
        <a:bodyPr/>
        <a:lstStyle/>
        <a:p>
          <a:pPr algn="ctr"/>
          <a:r>
            <a:rPr lang="pt-PT" sz="3200" dirty="0" smtClean="0"/>
            <a:t>FFT</a:t>
          </a:r>
          <a:endParaRPr lang="pt-PT" sz="3200" dirty="0"/>
        </a:p>
      </dgm:t>
    </dgm:pt>
    <dgm:pt modelId="{0A056BBE-1B05-460B-B595-448060FF07BA}" type="sibTrans" cxnId="{5327D404-6021-496E-BAAD-641E535CE904}">
      <dgm:prSet/>
      <dgm:spPr/>
      <dgm:t>
        <a:bodyPr/>
        <a:lstStyle/>
        <a:p>
          <a:pPr algn="ctr"/>
          <a:endParaRPr lang="pt-PT"/>
        </a:p>
      </dgm:t>
    </dgm:pt>
    <dgm:pt modelId="{2521BD83-2704-40D2-B181-FD4E05DECDDC}" type="parTrans" cxnId="{5327D404-6021-496E-BAAD-641E535CE904}">
      <dgm:prSet/>
      <dgm:spPr/>
      <dgm:t>
        <a:bodyPr/>
        <a:lstStyle/>
        <a:p>
          <a:pPr algn="ctr"/>
          <a:endParaRPr lang="pt-PT"/>
        </a:p>
      </dgm:t>
    </dgm:pt>
    <dgm:pt modelId="{A342157F-E255-43AE-ADF1-C29F1058CE4C}" type="sibTrans" cxnId="{27CD4832-000F-431D-BEAB-2BC8C627F444}">
      <dgm:prSet/>
      <dgm:spPr/>
      <dgm:t>
        <a:bodyPr/>
        <a:lstStyle/>
        <a:p>
          <a:pPr algn="ctr"/>
          <a:endParaRPr lang="pt-PT"/>
        </a:p>
      </dgm:t>
    </dgm:pt>
    <dgm:pt modelId="{40C5E725-3DB9-4059-821C-2811B1D0F2B3}" type="parTrans" cxnId="{27CD4832-000F-431D-BEAB-2BC8C627F444}">
      <dgm:prSet/>
      <dgm:spPr/>
      <dgm:t>
        <a:bodyPr/>
        <a:lstStyle/>
        <a:p>
          <a:pPr algn="ctr"/>
          <a:endParaRPr lang="pt-PT"/>
        </a:p>
      </dgm:t>
    </dgm:pt>
    <dgm:pt modelId="{8404C875-9540-9D42-808F-E75A41CCE874}">
      <dgm:prSet phldrT="[Texto]" custT="1"/>
      <dgm:spPr/>
      <dgm:t>
        <a:bodyPr/>
        <a:lstStyle/>
        <a:p>
          <a:pPr algn="ctr"/>
          <a:r>
            <a:rPr lang="pt-PT" sz="3200" dirty="0" smtClean="0"/>
            <a:t>Pipeline</a:t>
          </a:r>
          <a:endParaRPr lang="pt-PT" sz="3200" dirty="0"/>
        </a:p>
      </dgm:t>
    </dgm:pt>
    <dgm:pt modelId="{D56AB4BA-D687-6349-B7EC-7814B5BB79EA}" type="parTrans" cxnId="{DC05A8E3-4285-2C48-8E40-D043479BFFC1}">
      <dgm:prSet/>
      <dgm:spPr/>
      <dgm:t>
        <a:bodyPr/>
        <a:lstStyle/>
        <a:p>
          <a:endParaRPr lang="en-US"/>
        </a:p>
      </dgm:t>
    </dgm:pt>
    <dgm:pt modelId="{DE4A2A74-0908-7444-945A-F3651133721A}" type="sibTrans" cxnId="{DC05A8E3-4285-2C48-8E40-D043479BFFC1}">
      <dgm:prSet/>
      <dgm:spPr/>
      <dgm:t>
        <a:bodyPr/>
        <a:lstStyle/>
        <a:p>
          <a:endParaRPr lang="en-US"/>
        </a:p>
      </dgm:t>
    </dgm:pt>
    <dgm:pt modelId="{6F0387A4-E831-45DB-8149-71D2230C1617}" type="pres">
      <dgm:prSet presAssocID="{907B2CEC-9B16-4D7A-BAEF-1BE45F630A04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B837BF7-2C9D-0C42-9894-D954034CC663}" type="pres">
      <dgm:prSet presAssocID="{8404C875-9540-9D42-808F-E75A41CCE874}" presName="hierRoot1" presStyleCnt="0">
        <dgm:presLayoutVars>
          <dgm:hierBranch val="init"/>
        </dgm:presLayoutVars>
      </dgm:prSet>
      <dgm:spPr/>
    </dgm:pt>
    <dgm:pt modelId="{B9BD4CC0-4887-7942-916E-D98E7EAEF7BE}" type="pres">
      <dgm:prSet presAssocID="{8404C875-9540-9D42-808F-E75A41CCE874}" presName="rootComposite1" presStyleCnt="0"/>
      <dgm:spPr/>
    </dgm:pt>
    <dgm:pt modelId="{1F6A3563-C55E-654B-9799-D442F0787CB4}" type="pres">
      <dgm:prSet presAssocID="{8404C875-9540-9D42-808F-E75A41CCE874}" presName="rootText1" presStyleLbl="alignAcc1" presStyleIdx="0" presStyleCnt="0" custLinFactY="-36340" custLinFactNeighborX="-616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4AB7EE-FEE7-4E47-B245-BA27FD425379}" type="pres">
      <dgm:prSet presAssocID="{8404C875-9540-9D42-808F-E75A41CCE874}" presName="topArc1" presStyleLbl="parChTrans1D1" presStyleIdx="0" presStyleCnt="6"/>
      <dgm:spPr/>
    </dgm:pt>
    <dgm:pt modelId="{ABE816FF-E656-9541-8A8A-B23F753A7AD5}" type="pres">
      <dgm:prSet presAssocID="{8404C875-9540-9D42-808F-E75A41CCE874}" presName="bottomArc1" presStyleLbl="parChTrans1D1" presStyleIdx="1" presStyleCnt="6"/>
      <dgm:spPr/>
    </dgm:pt>
    <dgm:pt modelId="{5865818B-0EF6-724B-AF24-46123A2FBCD7}" type="pres">
      <dgm:prSet presAssocID="{8404C875-9540-9D42-808F-E75A41CCE874}" presName="topConnNode1" presStyleLbl="node1" presStyleIdx="0" presStyleCnt="0"/>
      <dgm:spPr/>
      <dgm:t>
        <a:bodyPr/>
        <a:lstStyle/>
        <a:p>
          <a:endParaRPr lang="en-US"/>
        </a:p>
      </dgm:t>
    </dgm:pt>
    <dgm:pt modelId="{7344FA3D-6A43-1D4E-ACA4-3F209184F73C}" type="pres">
      <dgm:prSet presAssocID="{8404C875-9540-9D42-808F-E75A41CCE874}" presName="hierChild2" presStyleCnt="0"/>
      <dgm:spPr/>
    </dgm:pt>
    <dgm:pt modelId="{494BA689-1FC6-4033-A4BA-1ABC5639E1AD}" type="pres">
      <dgm:prSet presAssocID="{2521BD83-2704-40D2-B181-FD4E05DECDDC}" presName="Name28" presStyleLbl="parChTrans1D2" presStyleIdx="0" presStyleCnt="2"/>
      <dgm:spPr/>
      <dgm:t>
        <a:bodyPr/>
        <a:lstStyle/>
        <a:p>
          <a:endParaRPr lang="en-US"/>
        </a:p>
      </dgm:t>
    </dgm:pt>
    <dgm:pt modelId="{A613C5EA-55F4-4E78-B434-CED7BBCC854F}" type="pres">
      <dgm:prSet presAssocID="{69285209-F16A-4AB6-8FAC-198FFCC5C4F9}" presName="hierRoot2" presStyleCnt="0">
        <dgm:presLayoutVars>
          <dgm:hierBranch val="init"/>
        </dgm:presLayoutVars>
      </dgm:prSet>
      <dgm:spPr/>
    </dgm:pt>
    <dgm:pt modelId="{B0732EA6-A55C-43D6-9A9A-CBDB309F1DD0}" type="pres">
      <dgm:prSet presAssocID="{69285209-F16A-4AB6-8FAC-198FFCC5C4F9}" presName="rootComposite2" presStyleCnt="0"/>
      <dgm:spPr/>
    </dgm:pt>
    <dgm:pt modelId="{A189071F-6FF9-4AFC-B8D2-291661090503}" type="pres">
      <dgm:prSet presAssocID="{69285209-F16A-4AB6-8FAC-198FFCC5C4F9}" presName="rootText2" presStyleLbl="alignAcc1" presStyleIdx="0" presStyleCnt="0" custLinFactNeighborX="97639" custLinFactNeighborY="-3834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12315F6D-DF8B-4EE4-B0AE-41348CF405CA}" type="pres">
      <dgm:prSet presAssocID="{69285209-F16A-4AB6-8FAC-198FFCC5C4F9}" presName="topArc2" presStyleLbl="parChTrans1D1" presStyleIdx="2" presStyleCnt="6"/>
      <dgm:spPr/>
    </dgm:pt>
    <dgm:pt modelId="{F47925D8-56D6-4327-9736-2C4C58FD259B}" type="pres">
      <dgm:prSet presAssocID="{69285209-F16A-4AB6-8FAC-198FFCC5C4F9}" presName="bottomArc2" presStyleLbl="parChTrans1D1" presStyleIdx="3" presStyleCnt="6"/>
      <dgm:spPr/>
    </dgm:pt>
    <dgm:pt modelId="{9F4A4967-511F-4BF9-A1AE-0CF1551FE67B}" type="pres">
      <dgm:prSet presAssocID="{69285209-F16A-4AB6-8FAC-198FFCC5C4F9}" presName="topConnNode2" presStyleLbl="node2" presStyleIdx="0" presStyleCnt="0"/>
      <dgm:spPr/>
      <dgm:t>
        <a:bodyPr/>
        <a:lstStyle/>
        <a:p>
          <a:endParaRPr lang="en-US"/>
        </a:p>
      </dgm:t>
    </dgm:pt>
    <dgm:pt modelId="{F7B4089B-13E0-4313-B399-7E55324E7F61}" type="pres">
      <dgm:prSet presAssocID="{69285209-F16A-4AB6-8FAC-198FFCC5C4F9}" presName="hierChild4" presStyleCnt="0"/>
      <dgm:spPr/>
    </dgm:pt>
    <dgm:pt modelId="{26FBB9AA-0E1C-4254-9BCD-CFDD8E1602FE}" type="pres">
      <dgm:prSet presAssocID="{69285209-F16A-4AB6-8FAC-198FFCC5C4F9}" presName="hierChild5" presStyleCnt="0"/>
      <dgm:spPr/>
    </dgm:pt>
    <dgm:pt modelId="{C8212C7E-52CD-4737-AADF-8767F3496143}" type="pres">
      <dgm:prSet presAssocID="{40C5E725-3DB9-4059-821C-2811B1D0F2B3}" presName="Name28" presStyleLbl="parChTrans1D2" presStyleIdx="1" presStyleCnt="2"/>
      <dgm:spPr/>
      <dgm:t>
        <a:bodyPr/>
        <a:lstStyle/>
        <a:p>
          <a:endParaRPr lang="en-US"/>
        </a:p>
      </dgm:t>
    </dgm:pt>
    <dgm:pt modelId="{98B5FA16-EE9B-40A8-8DB0-CA1DB23EBE6D}" type="pres">
      <dgm:prSet presAssocID="{643761E7-0B6E-4838-811D-B0547C74C63F}" presName="hierRoot2" presStyleCnt="0">
        <dgm:presLayoutVars>
          <dgm:hierBranch val="init"/>
        </dgm:presLayoutVars>
      </dgm:prSet>
      <dgm:spPr/>
    </dgm:pt>
    <dgm:pt modelId="{25CD7283-AE64-409E-A06D-B72F3A4CE2EC}" type="pres">
      <dgm:prSet presAssocID="{643761E7-0B6E-4838-811D-B0547C74C63F}" presName="rootComposite2" presStyleCnt="0"/>
      <dgm:spPr/>
    </dgm:pt>
    <dgm:pt modelId="{9EDAF2A2-45BD-4C0B-A270-CFFB97578F2E}" type="pres">
      <dgm:prSet presAssocID="{643761E7-0B6E-4838-811D-B0547C74C63F}" presName="rootText2" presStyleLbl="alignAcc1" presStyleIdx="0" presStyleCnt="0" custLinFactX="-21053" custLinFactNeighborX="-100000" custLinFactNeighborY="-3834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976D388A-D7BC-4197-8FDA-C1592121D831}" type="pres">
      <dgm:prSet presAssocID="{643761E7-0B6E-4838-811D-B0547C74C63F}" presName="topArc2" presStyleLbl="parChTrans1D1" presStyleIdx="4" presStyleCnt="6"/>
      <dgm:spPr/>
    </dgm:pt>
    <dgm:pt modelId="{D2D2B404-1511-499D-A8CA-7C8831725020}" type="pres">
      <dgm:prSet presAssocID="{643761E7-0B6E-4838-811D-B0547C74C63F}" presName="bottomArc2" presStyleLbl="parChTrans1D1" presStyleIdx="5" presStyleCnt="6"/>
      <dgm:spPr/>
    </dgm:pt>
    <dgm:pt modelId="{3C77FC55-4D6D-4D0E-8753-A819CF14A611}" type="pres">
      <dgm:prSet presAssocID="{643761E7-0B6E-4838-811D-B0547C74C63F}" presName="topConnNode2" presStyleLbl="node2" presStyleIdx="0" presStyleCnt="0"/>
      <dgm:spPr/>
      <dgm:t>
        <a:bodyPr/>
        <a:lstStyle/>
        <a:p>
          <a:endParaRPr lang="en-US"/>
        </a:p>
      </dgm:t>
    </dgm:pt>
    <dgm:pt modelId="{155529E6-4CBD-4716-B04B-F154D2F0517D}" type="pres">
      <dgm:prSet presAssocID="{643761E7-0B6E-4838-811D-B0547C74C63F}" presName="hierChild4" presStyleCnt="0"/>
      <dgm:spPr/>
    </dgm:pt>
    <dgm:pt modelId="{D29A62A3-B975-4644-91E6-20E2F9779CBF}" type="pres">
      <dgm:prSet presAssocID="{643761E7-0B6E-4838-811D-B0547C74C63F}" presName="hierChild5" presStyleCnt="0"/>
      <dgm:spPr/>
    </dgm:pt>
    <dgm:pt modelId="{5D3DDCA9-D8A0-B041-9F75-24CF4DF3E4DB}" type="pres">
      <dgm:prSet presAssocID="{8404C875-9540-9D42-808F-E75A41CCE874}" presName="hierChild3" presStyleCnt="0"/>
      <dgm:spPr/>
    </dgm:pt>
  </dgm:ptLst>
  <dgm:cxnLst>
    <dgm:cxn modelId="{5327D404-6021-496E-BAAD-641E535CE904}" srcId="{8404C875-9540-9D42-808F-E75A41CCE874}" destId="{69285209-F16A-4AB6-8FAC-198FFCC5C4F9}" srcOrd="0" destOrd="0" parTransId="{2521BD83-2704-40D2-B181-FD4E05DECDDC}" sibTransId="{0A056BBE-1B05-460B-B595-448060FF07BA}"/>
    <dgm:cxn modelId="{9D7DFB3F-4D52-2D46-A89F-0D6363C17578}" type="presOf" srcId="{2521BD83-2704-40D2-B181-FD4E05DECDDC}" destId="{494BA689-1FC6-4033-A4BA-1ABC5639E1AD}" srcOrd="0" destOrd="0" presId="urn:microsoft.com/office/officeart/2008/layout/HalfCircleOrganizationChart"/>
    <dgm:cxn modelId="{F09B22A9-C4E6-6549-989D-E19E1B2438FA}" type="presOf" srcId="{643761E7-0B6E-4838-811D-B0547C74C63F}" destId="{3C77FC55-4D6D-4D0E-8753-A819CF14A611}" srcOrd="1" destOrd="0" presId="urn:microsoft.com/office/officeart/2008/layout/HalfCircleOrganizationChart"/>
    <dgm:cxn modelId="{4F73894E-7FCB-FC43-89EE-197A9A7AA430}" type="presOf" srcId="{8404C875-9540-9D42-808F-E75A41CCE874}" destId="{1F6A3563-C55E-654B-9799-D442F0787CB4}" srcOrd="0" destOrd="0" presId="urn:microsoft.com/office/officeart/2008/layout/HalfCircleOrganizationChart"/>
    <dgm:cxn modelId="{DC05A8E3-4285-2C48-8E40-D043479BFFC1}" srcId="{907B2CEC-9B16-4D7A-BAEF-1BE45F630A04}" destId="{8404C875-9540-9D42-808F-E75A41CCE874}" srcOrd="0" destOrd="0" parTransId="{D56AB4BA-D687-6349-B7EC-7814B5BB79EA}" sibTransId="{DE4A2A74-0908-7444-945A-F3651133721A}"/>
    <dgm:cxn modelId="{164C0424-8D51-384F-B3A9-DB6E06F02B19}" type="presOf" srcId="{69285209-F16A-4AB6-8FAC-198FFCC5C4F9}" destId="{A189071F-6FF9-4AFC-B8D2-291661090503}" srcOrd="0" destOrd="0" presId="urn:microsoft.com/office/officeart/2008/layout/HalfCircleOrganizationChart"/>
    <dgm:cxn modelId="{27CD4832-000F-431D-BEAB-2BC8C627F444}" srcId="{8404C875-9540-9D42-808F-E75A41CCE874}" destId="{643761E7-0B6E-4838-811D-B0547C74C63F}" srcOrd="1" destOrd="0" parTransId="{40C5E725-3DB9-4059-821C-2811B1D0F2B3}" sibTransId="{A342157F-E255-43AE-ADF1-C29F1058CE4C}"/>
    <dgm:cxn modelId="{78A8AED5-A06E-284E-BD28-3AE3DE545252}" type="presOf" srcId="{643761E7-0B6E-4838-811D-B0547C74C63F}" destId="{9EDAF2A2-45BD-4C0B-A270-CFFB97578F2E}" srcOrd="0" destOrd="0" presId="urn:microsoft.com/office/officeart/2008/layout/HalfCircleOrganizationChart"/>
    <dgm:cxn modelId="{9C94C669-F8D1-FC48-A36D-D318DCB78C8A}" type="presOf" srcId="{8404C875-9540-9D42-808F-E75A41CCE874}" destId="{5865818B-0EF6-724B-AF24-46123A2FBCD7}" srcOrd="1" destOrd="0" presId="urn:microsoft.com/office/officeart/2008/layout/HalfCircleOrganizationChart"/>
    <dgm:cxn modelId="{66264A7B-29E8-CE40-AA8B-98396E3109ED}" type="presOf" srcId="{69285209-F16A-4AB6-8FAC-198FFCC5C4F9}" destId="{9F4A4967-511F-4BF9-A1AE-0CF1551FE67B}" srcOrd="1" destOrd="0" presId="urn:microsoft.com/office/officeart/2008/layout/HalfCircleOrganizationChart"/>
    <dgm:cxn modelId="{15C1196A-7954-0046-A6DC-524F463DFAC8}" type="presOf" srcId="{907B2CEC-9B16-4D7A-BAEF-1BE45F630A04}" destId="{6F0387A4-E831-45DB-8149-71D2230C1617}" srcOrd="0" destOrd="0" presId="urn:microsoft.com/office/officeart/2008/layout/HalfCircleOrganizationChart"/>
    <dgm:cxn modelId="{B6AD5547-4FF6-EC48-A1DB-3666670926AE}" type="presOf" srcId="{40C5E725-3DB9-4059-821C-2811B1D0F2B3}" destId="{C8212C7E-52CD-4737-AADF-8767F3496143}" srcOrd="0" destOrd="0" presId="urn:microsoft.com/office/officeart/2008/layout/HalfCircleOrganizationChart"/>
    <dgm:cxn modelId="{49613B2A-6B88-3F49-A7E5-849F743BFDBF}" type="presParOf" srcId="{6F0387A4-E831-45DB-8149-71D2230C1617}" destId="{EB837BF7-2C9D-0C42-9894-D954034CC663}" srcOrd="0" destOrd="0" presId="urn:microsoft.com/office/officeart/2008/layout/HalfCircleOrganizationChart"/>
    <dgm:cxn modelId="{0AB9C98D-3E58-7540-9EE8-B263379AC8DC}" type="presParOf" srcId="{EB837BF7-2C9D-0C42-9894-D954034CC663}" destId="{B9BD4CC0-4887-7942-916E-D98E7EAEF7BE}" srcOrd="0" destOrd="0" presId="urn:microsoft.com/office/officeart/2008/layout/HalfCircleOrganizationChart"/>
    <dgm:cxn modelId="{F79F9B88-8E7E-7649-818F-29C66D65BAAF}" type="presParOf" srcId="{B9BD4CC0-4887-7942-916E-D98E7EAEF7BE}" destId="{1F6A3563-C55E-654B-9799-D442F0787CB4}" srcOrd="0" destOrd="0" presId="urn:microsoft.com/office/officeart/2008/layout/HalfCircleOrganizationChart"/>
    <dgm:cxn modelId="{7AC36E40-87EC-E74B-9BA6-6DD096BE9593}" type="presParOf" srcId="{B9BD4CC0-4887-7942-916E-D98E7EAEF7BE}" destId="{CA4AB7EE-FEE7-4E47-B245-BA27FD425379}" srcOrd="1" destOrd="0" presId="urn:microsoft.com/office/officeart/2008/layout/HalfCircleOrganizationChart"/>
    <dgm:cxn modelId="{493D2853-D26F-7A46-AB13-CC8E92008E7D}" type="presParOf" srcId="{B9BD4CC0-4887-7942-916E-D98E7EAEF7BE}" destId="{ABE816FF-E656-9541-8A8A-B23F753A7AD5}" srcOrd="2" destOrd="0" presId="urn:microsoft.com/office/officeart/2008/layout/HalfCircleOrganizationChart"/>
    <dgm:cxn modelId="{A36EE7AA-8E65-1E4D-96C9-5733853AD59F}" type="presParOf" srcId="{B9BD4CC0-4887-7942-916E-D98E7EAEF7BE}" destId="{5865818B-0EF6-724B-AF24-46123A2FBCD7}" srcOrd="3" destOrd="0" presId="urn:microsoft.com/office/officeart/2008/layout/HalfCircleOrganizationChart"/>
    <dgm:cxn modelId="{84402507-6DB3-234D-97A2-54DB8F070048}" type="presParOf" srcId="{EB837BF7-2C9D-0C42-9894-D954034CC663}" destId="{7344FA3D-6A43-1D4E-ACA4-3F209184F73C}" srcOrd="1" destOrd="0" presId="urn:microsoft.com/office/officeart/2008/layout/HalfCircleOrganizationChart"/>
    <dgm:cxn modelId="{9DA4D8E2-C29F-FC49-9130-23FE9D57C388}" type="presParOf" srcId="{7344FA3D-6A43-1D4E-ACA4-3F209184F73C}" destId="{494BA689-1FC6-4033-A4BA-1ABC5639E1AD}" srcOrd="0" destOrd="0" presId="urn:microsoft.com/office/officeart/2008/layout/HalfCircleOrganizationChart"/>
    <dgm:cxn modelId="{B39BDA79-228A-2D46-8E3D-F593BB383A72}" type="presParOf" srcId="{7344FA3D-6A43-1D4E-ACA4-3F209184F73C}" destId="{A613C5EA-55F4-4E78-B434-CED7BBCC854F}" srcOrd="1" destOrd="0" presId="urn:microsoft.com/office/officeart/2008/layout/HalfCircleOrganizationChart"/>
    <dgm:cxn modelId="{4A66A7FB-C45E-B74B-9C14-1B2B8705D7A1}" type="presParOf" srcId="{A613C5EA-55F4-4E78-B434-CED7BBCC854F}" destId="{B0732EA6-A55C-43D6-9A9A-CBDB309F1DD0}" srcOrd="0" destOrd="0" presId="urn:microsoft.com/office/officeart/2008/layout/HalfCircleOrganizationChart"/>
    <dgm:cxn modelId="{D47007E9-CC17-6C4F-AB76-8816D4708F47}" type="presParOf" srcId="{B0732EA6-A55C-43D6-9A9A-CBDB309F1DD0}" destId="{A189071F-6FF9-4AFC-B8D2-291661090503}" srcOrd="0" destOrd="0" presId="urn:microsoft.com/office/officeart/2008/layout/HalfCircleOrganizationChart"/>
    <dgm:cxn modelId="{60A0A6CD-54FD-8B48-9712-F9DC81BA54F0}" type="presParOf" srcId="{B0732EA6-A55C-43D6-9A9A-CBDB309F1DD0}" destId="{12315F6D-DF8B-4EE4-B0AE-41348CF405CA}" srcOrd="1" destOrd="0" presId="urn:microsoft.com/office/officeart/2008/layout/HalfCircleOrganizationChart"/>
    <dgm:cxn modelId="{72A72E78-8EFB-2044-A3D3-04B6033EBB58}" type="presParOf" srcId="{B0732EA6-A55C-43D6-9A9A-CBDB309F1DD0}" destId="{F47925D8-56D6-4327-9736-2C4C58FD259B}" srcOrd="2" destOrd="0" presId="urn:microsoft.com/office/officeart/2008/layout/HalfCircleOrganizationChart"/>
    <dgm:cxn modelId="{B643C755-AE53-BE40-B6AD-0D40D6A91C23}" type="presParOf" srcId="{B0732EA6-A55C-43D6-9A9A-CBDB309F1DD0}" destId="{9F4A4967-511F-4BF9-A1AE-0CF1551FE67B}" srcOrd="3" destOrd="0" presId="urn:microsoft.com/office/officeart/2008/layout/HalfCircleOrganizationChart"/>
    <dgm:cxn modelId="{8FD29B97-F05C-FC44-B3AE-D6BA40F1FA93}" type="presParOf" srcId="{A613C5EA-55F4-4E78-B434-CED7BBCC854F}" destId="{F7B4089B-13E0-4313-B399-7E55324E7F61}" srcOrd="1" destOrd="0" presId="urn:microsoft.com/office/officeart/2008/layout/HalfCircleOrganizationChart"/>
    <dgm:cxn modelId="{DC18F4B5-7A95-C540-A4E7-AD0658C4E005}" type="presParOf" srcId="{A613C5EA-55F4-4E78-B434-CED7BBCC854F}" destId="{26FBB9AA-0E1C-4254-9BCD-CFDD8E1602FE}" srcOrd="2" destOrd="0" presId="urn:microsoft.com/office/officeart/2008/layout/HalfCircleOrganizationChart"/>
    <dgm:cxn modelId="{DBC815AC-3227-FF4F-ACE0-CA3058E24D0E}" type="presParOf" srcId="{7344FA3D-6A43-1D4E-ACA4-3F209184F73C}" destId="{C8212C7E-52CD-4737-AADF-8767F3496143}" srcOrd="2" destOrd="0" presId="urn:microsoft.com/office/officeart/2008/layout/HalfCircleOrganizationChart"/>
    <dgm:cxn modelId="{FAE0CE94-8888-1140-992D-0EBF2F492469}" type="presParOf" srcId="{7344FA3D-6A43-1D4E-ACA4-3F209184F73C}" destId="{98B5FA16-EE9B-40A8-8DB0-CA1DB23EBE6D}" srcOrd="3" destOrd="0" presId="urn:microsoft.com/office/officeart/2008/layout/HalfCircleOrganizationChart"/>
    <dgm:cxn modelId="{7D24F90C-21C1-1347-93D6-744A0BE2DA88}" type="presParOf" srcId="{98B5FA16-EE9B-40A8-8DB0-CA1DB23EBE6D}" destId="{25CD7283-AE64-409E-A06D-B72F3A4CE2EC}" srcOrd="0" destOrd="0" presId="urn:microsoft.com/office/officeart/2008/layout/HalfCircleOrganizationChart"/>
    <dgm:cxn modelId="{AC829F40-ADAA-B24D-A493-93EADFC9CBAE}" type="presParOf" srcId="{25CD7283-AE64-409E-A06D-B72F3A4CE2EC}" destId="{9EDAF2A2-45BD-4C0B-A270-CFFB97578F2E}" srcOrd="0" destOrd="0" presId="urn:microsoft.com/office/officeart/2008/layout/HalfCircleOrganizationChart"/>
    <dgm:cxn modelId="{00480D13-A8A9-0B44-825C-63CBA817E642}" type="presParOf" srcId="{25CD7283-AE64-409E-A06D-B72F3A4CE2EC}" destId="{976D388A-D7BC-4197-8FDA-C1592121D831}" srcOrd="1" destOrd="0" presId="urn:microsoft.com/office/officeart/2008/layout/HalfCircleOrganizationChart"/>
    <dgm:cxn modelId="{C72E0F91-CC7F-EF45-A2FC-2BFD18247289}" type="presParOf" srcId="{25CD7283-AE64-409E-A06D-B72F3A4CE2EC}" destId="{D2D2B404-1511-499D-A8CA-7C8831725020}" srcOrd="2" destOrd="0" presId="urn:microsoft.com/office/officeart/2008/layout/HalfCircleOrganizationChart"/>
    <dgm:cxn modelId="{8E55B6CC-A102-9943-853E-E8466C4AC41F}" type="presParOf" srcId="{25CD7283-AE64-409E-A06D-B72F3A4CE2EC}" destId="{3C77FC55-4D6D-4D0E-8753-A819CF14A611}" srcOrd="3" destOrd="0" presId="urn:microsoft.com/office/officeart/2008/layout/HalfCircleOrganizationChart"/>
    <dgm:cxn modelId="{B1585104-1EF7-1E4D-9D94-574D3B8A568B}" type="presParOf" srcId="{98B5FA16-EE9B-40A8-8DB0-CA1DB23EBE6D}" destId="{155529E6-4CBD-4716-B04B-F154D2F0517D}" srcOrd="1" destOrd="0" presId="urn:microsoft.com/office/officeart/2008/layout/HalfCircleOrganizationChart"/>
    <dgm:cxn modelId="{AF3A5EDD-112D-9D4F-ADE7-C598C11EEFA1}" type="presParOf" srcId="{98B5FA16-EE9B-40A8-8DB0-CA1DB23EBE6D}" destId="{D29A62A3-B975-4644-91E6-20E2F9779CBF}" srcOrd="2" destOrd="0" presId="urn:microsoft.com/office/officeart/2008/layout/HalfCircleOrganizationChart"/>
    <dgm:cxn modelId="{EC387C37-4D64-B040-B4F1-E339BAFDA724}" type="presParOf" srcId="{EB837BF7-2C9D-0C42-9894-D954034CC663}" destId="{5D3DDCA9-D8A0-B041-9F75-24CF4DF3E4DB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D6B5E3-AF07-874A-8576-D85C4F205DD4}" type="doc">
      <dgm:prSet loTypeId="urn:microsoft.com/office/officeart/2005/8/layout/process1" loCatId="hierarchy" qsTypeId="urn:microsoft.com/office/officeart/2005/8/quickstyle/simple4" qsCatId="simple" csTypeId="urn:microsoft.com/office/officeart/2005/8/colors/accent1_2" csCatId="accent1" phldr="1"/>
      <dgm:spPr/>
    </dgm:pt>
    <dgm:pt modelId="{D75DC192-41DE-504C-B403-41212054781B}">
      <dgm:prSet phldrT="[Text]"/>
      <dgm:spPr>
        <a:solidFill>
          <a:srgbClr val="10253F"/>
        </a:solidFill>
      </dgm:spPr>
      <dgm:t>
        <a:bodyPr/>
        <a:lstStyle/>
        <a:p>
          <a:r>
            <a:rPr lang="en-US" dirty="0" smtClean="0"/>
            <a:t>Upload/Update partition to GPU #1</a:t>
          </a:r>
        </a:p>
      </dgm:t>
    </dgm:pt>
    <dgm:pt modelId="{EDBC8B60-39B2-F944-8D8A-8065415BF1B7}" type="sibTrans" cxnId="{A625CFCD-DD85-BA4E-9529-BB65BDA3A957}">
      <dgm:prSet/>
      <dgm:spPr/>
      <dgm:t>
        <a:bodyPr/>
        <a:lstStyle/>
        <a:p>
          <a:endParaRPr lang="en-US"/>
        </a:p>
      </dgm:t>
    </dgm:pt>
    <dgm:pt modelId="{0DE01F1C-541E-B143-8992-CE8CFE3EEE76}" type="parTrans" cxnId="{A625CFCD-DD85-BA4E-9529-BB65BDA3A957}">
      <dgm:prSet/>
      <dgm:spPr/>
      <dgm:t>
        <a:bodyPr/>
        <a:lstStyle/>
        <a:p>
          <a:endParaRPr lang="en-US"/>
        </a:p>
      </dgm:t>
    </dgm:pt>
    <dgm:pt modelId="{7AAAF65D-3369-4E42-88FA-1C9FDBF00C75}">
      <dgm:prSet/>
      <dgm:spPr/>
      <dgm:t>
        <a:bodyPr/>
        <a:lstStyle/>
        <a:p>
          <a:r>
            <a:rPr lang="en-US" dirty="0" smtClean="0"/>
            <a:t>Body</a:t>
          </a:r>
          <a:endParaRPr lang="en-US" dirty="0"/>
        </a:p>
      </dgm:t>
    </dgm:pt>
    <dgm:pt modelId="{3D052EE2-E0A9-064D-AA1A-E6D49E57FD0B}" type="parTrans" cxnId="{4020B89C-AC9E-7B4A-959C-3C926BCFBC51}">
      <dgm:prSet/>
      <dgm:spPr/>
      <dgm:t>
        <a:bodyPr/>
        <a:lstStyle/>
        <a:p>
          <a:endParaRPr lang="en-US"/>
        </a:p>
      </dgm:t>
    </dgm:pt>
    <dgm:pt modelId="{04FFDF13-9A33-FB4B-9BD3-A3376E4EE939}" type="sibTrans" cxnId="{4020B89C-AC9E-7B4A-959C-3C926BCFBC51}">
      <dgm:prSet/>
      <dgm:spPr/>
      <dgm:t>
        <a:bodyPr/>
        <a:lstStyle/>
        <a:p>
          <a:endParaRPr lang="en-US"/>
        </a:p>
      </dgm:t>
    </dgm:pt>
    <dgm:pt modelId="{29C7C172-AE41-924D-99EB-D6B0645C3010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Download </a:t>
          </a:r>
        </a:p>
        <a:p>
          <a:r>
            <a:rPr lang="en-US" dirty="0" smtClean="0"/>
            <a:t>data to host</a:t>
          </a:r>
          <a:endParaRPr lang="en-US" dirty="0"/>
        </a:p>
      </dgm:t>
    </dgm:pt>
    <dgm:pt modelId="{49BED004-7D9C-3242-A96E-49D1D98BCA9D}" type="parTrans" cxnId="{6551C3BB-E360-664B-AB2D-D7A471EE716D}">
      <dgm:prSet/>
      <dgm:spPr/>
      <dgm:t>
        <a:bodyPr/>
        <a:lstStyle/>
        <a:p>
          <a:endParaRPr lang="en-US"/>
        </a:p>
      </dgm:t>
    </dgm:pt>
    <dgm:pt modelId="{700FCFC5-E7E9-C249-80F4-7E84BA82FF02}" type="sibTrans" cxnId="{6551C3BB-E360-664B-AB2D-D7A471EE716D}">
      <dgm:prSet/>
      <dgm:spPr/>
      <dgm:t>
        <a:bodyPr/>
        <a:lstStyle/>
        <a:p>
          <a:endParaRPr lang="en-US"/>
        </a:p>
      </dgm:t>
    </dgm:pt>
    <dgm:pt modelId="{B66B8778-455D-7243-854C-931CC93ACD33}">
      <dgm:prSet/>
      <dgm:spPr/>
      <dgm:t>
        <a:bodyPr/>
        <a:lstStyle/>
        <a:p>
          <a:r>
            <a:rPr lang="en-US" dirty="0" smtClean="0"/>
            <a:t>Update loop state</a:t>
          </a:r>
          <a:endParaRPr lang="en-US" dirty="0"/>
        </a:p>
      </dgm:t>
    </dgm:pt>
    <dgm:pt modelId="{C088AC4F-5D1B-594E-AE75-F056413B6C46}" type="parTrans" cxnId="{6869B3D2-FE60-E646-94E7-5FA6458E32EC}">
      <dgm:prSet/>
      <dgm:spPr/>
      <dgm:t>
        <a:bodyPr/>
        <a:lstStyle/>
        <a:p>
          <a:endParaRPr lang="en-US"/>
        </a:p>
      </dgm:t>
    </dgm:pt>
    <dgm:pt modelId="{10D8668D-43BB-E54D-B8CB-662E0AB87424}" type="sibTrans" cxnId="{6869B3D2-FE60-E646-94E7-5FA6458E32EC}">
      <dgm:prSet/>
      <dgm:spPr/>
      <dgm:t>
        <a:bodyPr/>
        <a:lstStyle/>
        <a:p>
          <a:endParaRPr lang="en-US"/>
        </a:p>
      </dgm:t>
    </dgm:pt>
    <dgm:pt modelId="{2D9C4854-4FB1-1E46-981D-9AF71DB09764}">
      <dgm:prSet/>
      <dgm:spPr/>
      <dgm:t>
        <a:bodyPr/>
        <a:lstStyle/>
        <a:p>
          <a:r>
            <a:rPr lang="en-US" dirty="0" smtClean="0"/>
            <a:t>Evaluate condition on the host</a:t>
          </a:r>
          <a:endParaRPr lang="en-US" dirty="0"/>
        </a:p>
      </dgm:t>
    </dgm:pt>
    <dgm:pt modelId="{E10CCE8F-3341-164D-82EF-F7C6E7551E39}" type="parTrans" cxnId="{0B329B4B-3E95-6B4D-B63C-325C12CBDAA8}">
      <dgm:prSet/>
      <dgm:spPr/>
      <dgm:t>
        <a:bodyPr/>
        <a:lstStyle/>
        <a:p>
          <a:endParaRPr lang="en-US"/>
        </a:p>
      </dgm:t>
    </dgm:pt>
    <dgm:pt modelId="{3F492231-FD55-B54C-A7BD-4690BEFB904D}" type="sibTrans" cxnId="{0B329B4B-3E95-6B4D-B63C-325C12CBDAA8}">
      <dgm:prSet custT="1"/>
      <dgm:spPr/>
      <dgm:t>
        <a:bodyPr/>
        <a:lstStyle/>
        <a:p>
          <a:endParaRPr lang="en-US" sz="800" dirty="0">
            <a:solidFill>
              <a:schemeClr val="tx1"/>
            </a:solidFill>
          </a:endParaRPr>
        </a:p>
      </dgm:t>
    </dgm:pt>
    <dgm:pt modelId="{6228D133-9CAD-6A4E-9125-32B92042778E}" type="pres">
      <dgm:prSet presAssocID="{FED6B5E3-AF07-874A-8576-D85C4F205DD4}" presName="Name0" presStyleCnt="0">
        <dgm:presLayoutVars>
          <dgm:dir/>
          <dgm:resizeHandles val="exact"/>
        </dgm:presLayoutVars>
      </dgm:prSet>
      <dgm:spPr/>
    </dgm:pt>
    <dgm:pt modelId="{7DBC1B56-CA5C-5D42-8B8C-04C36DCAF721}" type="pres">
      <dgm:prSet presAssocID="{2D9C4854-4FB1-1E46-981D-9AF71DB0976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8F8C4-81D6-634C-8D3E-316D8B364D12}" type="pres">
      <dgm:prSet presAssocID="{3F492231-FD55-B54C-A7BD-4690BEFB904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F6F66671-927D-0345-AFE2-9C101742F145}" type="pres">
      <dgm:prSet presAssocID="{3F492231-FD55-B54C-A7BD-4690BEFB904D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46A5249-0773-2F48-9A2C-F55A3273909C}" type="pres">
      <dgm:prSet presAssocID="{D75DC192-41DE-504C-B403-41212054781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80E384-6572-0940-8D3C-56A5F564B506}" type="pres">
      <dgm:prSet presAssocID="{EDBC8B60-39B2-F944-8D8A-8065415BF1B7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94588B7-0F99-C241-BBCA-7CB1771CD2C3}" type="pres">
      <dgm:prSet presAssocID="{EDBC8B60-39B2-F944-8D8A-8065415BF1B7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21E133CE-F8D3-204C-9F56-A4FDD4279FED}" type="pres">
      <dgm:prSet presAssocID="{7AAAF65D-3369-4E42-88FA-1C9FDBF00C7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2997A3-4CF4-0E4C-9274-B047057FAC90}" type="pres">
      <dgm:prSet presAssocID="{04FFDF13-9A33-FB4B-9BD3-A3376E4EE939}" presName="sibTrans" presStyleLbl="sibTrans2D1" presStyleIdx="2" presStyleCnt="4"/>
      <dgm:spPr/>
      <dgm:t>
        <a:bodyPr/>
        <a:lstStyle/>
        <a:p>
          <a:endParaRPr lang="en-US"/>
        </a:p>
      </dgm:t>
    </dgm:pt>
    <dgm:pt modelId="{026AAEA9-B360-9949-BE96-EA0E88C3D610}" type="pres">
      <dgm:prSet presAssocID="{04FFDF13-9A33-FB4B-9BD3-A3376E4EE939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35E3DFCE-C6F2-0145-8207-04A64FA9A1C6}" type="pres">
      <dgm:prSet presAssocID="{29C7C172-AE41-924D-99EB-D6B0645C301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32E8C-D5FF-A94D-8E0C-634FE945AAE4}" type="pres">
      <dgm:prSet presAssocID="{700FCFC5-E7E9-C249-80F4-7E84BA82FF02}" presName="sibTrans" presStyleLbl="sibTrans2D1" presStyleIdx="3" presStyleCnt="4"/>
      <dgm:spPr/>
      <dgm:t>
        <a:bodyPr/>
        <a:lstStyle/>
        <a:p>
          <a:endParaRPr lang="en-US"/>
        </a:p>
      </dgm:t>
    </dgm:pt>
    <dgm:pt modelId="{D578AB0B-6C0E-B740-B656-50FFB6348D9E}" type="pres">
      <dgm:prSet presAssocID="{700FCFC5-E7E9-C249-80F4-7E84BA82FF02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A349956C-668C-C74E-88D3-A56BB4D092F6}" type="pres">
      <dgm:prSet presAssocID="{B66B8778-455D-7243-854C-931CC93ACD3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51C3BB-E360-664B-AB2D-D7A471EE716D}" srcId="{FED6B5E3-AF07-874A-8576-D85C4F205DD4}" destId="{29C7C172-AE41-924D-99EB-D6B0645C3010}" srcOrd="3" destOrd="0" parTransId="{49BED004-7D9C-3242-A96E-49D1D98BCA9D}" sibTransId="{700FCFC5-E7E9-C249-80F4-7E84BA82FF02}"/>
    <dgm:cxn modelId="{9C611A36-D2D1-7241-97CB-8C06954A6CF2}" type="presOf" srcId="{04FFDF13-9A33-FB4B-9BD3-A3376E4EE939}" destId="{FA2997A3-4CF4-0E4C-9274-B047057FAC90}" srcOrd="0" destOrd="0" presId="urn:microsoft.com/office/officeart/2005/8/layout/process1"/>
    <dgm:cxn modelId="{4020B89C-AC9E-7B4A-959C-3C926BCFBC51}" srcId="{FED6B5E3-AF07-874A-8576-D85C4F205DD4}" destId="{7AAAF65D-3369-4E42-88FA-1C9FDBF00C75}" srcOrd="2" destOrd="0" parTransId="{3D052EE2-E0A9-064D-AA1A-E6D49E57FD0B}" sibTransId="{04FFDF13-9A33-FB4B-9BD3-A3376E4EE939}"/>
    <dgm:cxn modelId="{0B329B4B-3E95-6B4D-B63C-325C12CBDAA8}" srcId="{FED6B5E3-AF07-874A-8576-D85C4F205DD4}" destId="{2D9C4854-4FB1-1E46-981D-9AF71DB09764}" srcOrd="0" destOrd="0" parTransId="{E10CCE8F-3341-164D-82EF-F7C6E7551E39}" sibTransId="{3F492231-FD55-B54C-A7BD-4690BEFB904D}"/>
    <dgm:cxn modelId="{720FD0F3-91E1-6847-98D8-863BC19849CE}" type="presOf" srcId="{2D9C4854-4FB1-1E46-981D-9AF71DB09764}" destId="{7DBC1B56-CA5C-5D42-8B8C-04C36DCAF721}" srcOrd="0" destOrd="0" presId="urn:microsoft.com/office/officeart/2005/8/layout/process1"/>
    <dgm:cxn modelId="{07414CAA-6C77-9646-966A-A5CC68D7C2E4}" type="presOf" srcId="{3F492231-FD55-B54C-A7BD-4690BEFB904D}" destId="{F6F66671-927D-0345-AFE2-9C101742F145}" srcOrd="1" destOrd="0" presId="urn:microsoft.com/office/officeart/2005/8/layout/process1"/>
    <dgm:cxn modelId="{EF05303E-2313-3D46-8DB7-E143C4E6AF10}" type="presOf" srcId="{B66B8778-455D-7243-854C-931CC93ACD33}" destId="{A349956C-668C-C74E-88D3-A56BB4D092F6}" srcOrd="0" destOrd="0" presId="urn:microsoft.com/office/officeart/2005/8/layout/process1"/>
    <dgm:cxn modelId="{4C11D4C7-03FF-674A-8AF7-A607DD0FA0B5}" type="presOf" srcId="{700FCFC5-E7E9-C249-80F4-7E84BA82FF02}" destId="{7EA32E8C-D5FF-A94D-8E0C-634FE945AAE4}" srcOrd="0" destOrd="0" presId="urn:microsoft.com/office/officeart/2005/8/layout/process1"/>
    <dgm:cxn modelId="{4ABF7298-A97B-6842-BFBF-D3E50906C7BF}" type="presOf" srcId="{3F492231-FD55-B54C-A7BD-4690BEFB904D}" destId="{2DC8F8C4-81D6-634C-8D3E-316D8B364D12}" srcOrd="0" destOrd="0" presId="urn:microsoft.com/office/officeart/2005/8/layout/process1"/>
    <dgm:cxn modelId="{8304FF86-3DC8-A14C-AE31-3EB0F1A51A37}" type="presOf" srcId="{04FFDF13-9A33-FB4B-9BD3-A3376E4EE939}" destId="{026AAEA9-B360-9949-BE96-EA0E88C3D610}" srcOrd="1" destOrd="0" presId="urn:microsoft.com/office/officeart/2005/8/layout/process1"/>
    <dgm:cxn modelId="{FFDC6683-BE66-924D-A3BA-0218E96528CF}" type="presOf" srcId="{FED6B5E3-AF07-874A-8576-D85C4F205DD4}" destId="{6228D133-9CAD-6A4E-9125-32B92042778E}" srcOrd="0" destOrd="0" presId="urn:microsoft.com/office/officeart/2005/8/layout/process1"/>
    <dgm:cxn modelId="{A54011FE-68CF-5E42-92D0-1D0093035CB4}" type="presOf" srcId="{7AAAF65D-3369-4E42-88FA-1C9FDBF00C75}" destId="{21E133CE-F8D3-204C-9F56-A4FDD4279FED}" srcOrd="0" destOrd="0" presId="urn:microsoft.com/office/officeart/2005/8/layout/process1"/>
    <dgm:cxn modelId="{5956EC2A-0DFA-8143-AE32-FF250BF593A2}" type="presOf" srcId="{700FCFC5-E7E9-C249-80F4-7E84BA82FF02}" destId="{D578AB0B-6C0E-B740-B656-50FFB6348D9E}" srcOrd="1" destOrd="0" presId="urn:microsoft.com/office/officeart/2005/8/layout/process1"/>
    <dgm:cxn modelId="{7AFACD95-EC8C-E443-9E02-E08116870E54}" type="presOf" srcId="{29C7C172-AE41-924D-99EB-D6B0645C3010}" destId="{35E3DFCE-C6F2-0145-8207-04A64FA9A1C6}" srcOrd="0" destOrd="0" presId="urn:microsoft.com/office/officeart/2005/8/layout/process1"/>
    <dgm:cxn modelId="{7A143B87-3B60-B24A-8398-CBBBA4AF9DFC}" type="presOf" srcId="{EDBC8B60-39B2-F944-8D8A-8065415BF1B7}" destId="{F94588B7-0F99-C241-BBCA-7CB1771CD2C3}" srcOrd="1" destOrd="0" presId="urn:microsoft.com/office/officeart/2005/8/layout/process1"/>
    <dgm:cxn modelId="{29C9B4AA-91AE-C84D-87EE-823E06D33338}" type="presOf" srcId="{EDBC8B60-39B2-F944-8D8A-8065415BF1B7}" destId="{9F80E384-6572-0940-8D3C-56A5F564B506}" srcOrd="0" destOrd="0" presId="urn:microsoft.com/office/officeart/2005/8/layout/process1"/>
    <dgm:cxn modelId="{A625CFCD-DD85-BA4E-9529-BB65BDA3A957}" srcId="{FED6B5E3-AF07-874A-8576-D85C4F205DD4}" destId="{D75DC192-41DE-504C-B403-41212054781B}" srcOrd="1" destOrd="0" parTransId="{0DE01F1C-541E-B143-8992-CE8CFE3EEE76}" sibTransId="{EDBC8B60-39B2-F944-8D8A-8065415BF1B7}"/>
    <dgm:cxn modelId="{2A5EE0E9-BADD-164A-B402-66CEF7A71B12}" type="presOf" srcId="{D75DC192-41DE-504C-B403-41212054781B}" destId="{346A5249-0773-2F48-9A2C-F55A3273909C}" srcOrd="0" destOrd="0" presId="urn:microsoft.com/office/officeart/2005/8/layout/process1"/>
    <dgm:cxn modelId="{6869B3D2-FE60-E646-94E7-5FA6458E32EC}" srcId="{FED6B5E3-AF07-874A-8576-D85C4F205DD4}" destId="{B66B8778-455D-7243-854C-931CC93ACD33}" srcOrd="4" destOrd="0" parTransId="{C088AC4F-5D1B-594E-AE75-F056413B6C46}" sibTransId="{10D8668D-43BB-E54D-B8CB-662E0AB87424}"/>
    <dgm:cxn modelId="{1E37ABB2-9A4E-174F-8F6E-F34E3B8391DB}" type="presParOf" srcId="{6228D133-9CAD-6A4E-9125-32B92042778E}" destId="{7DBC1B56-CA5C-5D42-8B8C-04C36DCAF721}" srcOrd="0" destOrd="0" presId="urn:microsoft.com/office/officeart/2005/8/layout/process1"/>
    <dgm:cxn modelId="{BB582F7B-3080-784B-B361-172565786E8C}" type="presParOf" srcId="{6228D133-9CAD-6A4E-9125-32B92042778E}" destId="{2DC8F8C4-81D6-634C-8D3E-316D8B364D12}" srcOrd="1" destOrd="0" presId="urn:microsoft.com/office/officeart/2005/8/layout/process1"/>
    <dgm:cxn modelId="{4B1A59AD-7F1D-6842-9984-A6878A0E5BD1}" type="presParOf" srcId="{2DC8F8C4-81D6-634C-8D3E-316D8B364D12}" destId="{F6F66671-927D-0345-AFE2-9C101742F145}" srcOrd="0" destOrd="0" presId="urn:microsoft.com/office/officeart/2005/8/layout/process1"/>
    <dgm:cxn modelId="{8962FDAD-1C67-0243-86A9-C8037EBC456C}" type="presParOf" srcId="{6228D133-9CAD-6A4E-9125-32B92042778E}" destId="{346A5249-0773-2F48-9A2C-F55A3273909C}" srcOrd="2" destOrd="0" presId="urn:microsoft.com/office/officeart/2005/8/layout/process1"/>
    <dgm:cxn modelId="{612D146B-F167-FF46-9CC0-A34FC9BBCAEA}" type="presParOf" srcId="{6228D133-9CAD-6A4E-9125-32B92042778E}" destId="{9F80E384-6572-0940-8D3C-56A5F564B506}" srcOrd="3" destOrd="0" presId="urn:microsoft.com/office/officeart/2005/8/layout/process1"/>
    <dgm:cxn modelId="{51428A80-DF7B-8E4A-8414-50D63C4ED879}" type="presParOf" srcId="{9F80E384-6572-0940-8D3C-56A5F564B506}" destId="{F94588B7-0F99-C241-BBCA-7CB1771CD2C3}" srcOrd="0" destOrd="0" presId="urn:microsoft.com/office/officeart/2005/8/layout/process1"/>
    <dgm:cxn modelId="{0AFB928C-5653-4D47-9ABE-E61C0F34E88E}" type="presParOf" srcId="{6228D133-9CAD-6A4E-9125-32B92042778E}" destId="{21E133CE-F8D3-204C-9F56-A4FDD4279FED}" srcOrd="4" destOrd="0" presId="urn:microsoft.com/office/officeart/2005/8/layout/process1"/>
    <dgm:cxn modelId="{978C9D56-03BB-8647-9CA4-F8BA598C4BFE}" type="presParOf" srcId="{6228D133-9CAD-6A4E-9125-32B92042778E}" destId="{FA2997A3-4CF4-0E4C-9274-B047057FAC90}" srcOrd="5" destOrd="0" presId="urn:microsoft.com/office/officeart/2005/8/layout/process1"/>
    <dgm:cxn modelId="{53299FB9-D011-4F4C-BA1F-58CB29AD7A52}" type="presParOf" srcId="{FA2997A3-4CF4-0E4C-9274-B047057FAC90}" destId="{026AAEA9-B360-9949-BE96-EA0E88C3D610}" srcOrd="0" destOrd="0" presId="urn:microsoft.com/office/officeart/2005/8/layout/process1"/>
    <dgm:cxn modelId="{D4CE649C-025C-6C40-820D-AD6004F07AFE}" type="presParOf" srcId="{6228D133-9CAD-6A4E-9125-32B92042778E}" destId="{35E3DFCE-C6F2-0145-8207-04A64FA9A1C6}" srcOrd="6" destOrd="0" presId="urn:microsoft.com/office/officeart/2005/8/layout/process1"/>
    <dgm:cxn modelId="{C7A4F471-059A-1047-8AA2-65C5C490B513}" type="presParOf" srcId="{6228D133-9CAD-6A4E-9125-32B92042778E}" destId="{7EA32E8C-D5FF-A94D-8E0C-634FE945AAE4}" srcOrd="7" destOrd="0" presId="urn:microsoft.com/office/officeart/2005/8/layout/process1"/>
    <dgm:cxn modelId="{8110E3C7-FF84-044D-9615-84451E9D28C6}" type="presParOf" srcId="{7EA32E8C-D5FF-A94D-8E0C-634FE945AAE4}" destId="{D578AB0B-6C0E-B740-B656-50FFB6348D9E}" srcOrd="0" destOrd="0" presId="urn:microsoft.com/office/officeart/2005/8/layout/process1"/>
    <dgm:cxn modelId="{D67B90DC-6F0D-3C45-9263-3A103E10F94C}" type="presParOf" srcId="{6228D133-9CAD-6A4E-9125-32B92042778E}" destId="{A349956C-668C-C74E-88D3-A56BB4D092F6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D6B5E3-AF07-874A-8576-D85C4F205DD4}" type="doc">
      <dgm:prSet loTypeId="urn:microsoft.com/office/officeart/2005/8/layout/process1" loCatId="hierarchy" qsTypeId="urn:microsoft.com/office/officeart/2005/8/quickstyle/simple4" qsCatId="simple" csTypeId="urn:microsoft.com/office/officeart/2005/8/colors/accent1_2" csCatId="accent1" phldr="1"/>
      <dgm:spPr/>
    </dgm:pt>
    <dgm:pt modelId="{D75DC192-41DE-504C-B403-41212054781B}">
      <dgm:prSet phldrT="[Text]"/>
      <dgm:spPr>
        <a:solidFill>
          <a:srgbClr val="10253F"/>
        </a:solidFill>
      </dgm:spPr>
      <dgm:t>
        <a:bodyPr/>
        <a:lstStyle/>
        <a:p>
          <a:r>
            <a:rPr lang="en-US" dirty="0" smtClean="0"/>
            <a:t>Upload/Update partition to GPU #N</a:t>
          </a:r>
        </a:p>
      </dgm:t>
    </dgm:pt>
    <dgm:pt modelId="{EDBC8B60-39B2-F944-8D8A-8065415BF1B7}" type="sibTrans" cxnId="{A625CFCD-DD85-BA4E-9529-BB65BDA3A957}">
      <dgm:prSet/>
      <dgm:spPr/>
      <dgm:t>
        <a:bodyPr/>
        <a:lstStyle/>
        <a:p>
          <a:endParaRPr lang="en-US"/>
        </a:p>
      </dgm:t>
    </dgm:pt>
    <dgm:pt modelId="{0DE01F1C-541E-B143-8992-CE8CFE3EEE76}" type="parTrans" cxnId="{A625CFCD-DD85-BA4E-9529-BB65BDA3A957}">
      <dgm:prSet/>
      <dgm:spPr/>
      <dgm:t>
        <a:bodyPr/>
        <a:lstStyle/>
        <a:p>
          <a:endParaRPr lang="en-US"/>
        </a:p>
      </dgm:t>
    </dgm:pt>
    <dgm:pt modelId="{7AAAF65D-3369-4E42-88FA-1C9FDBF00C75}">
      <dgm:prSet/>
      <dgm:spPr/>
      <dgm:t>
        <a:bodyPr/>
        <a:lstStyle/>
        <a:p>
          <a:r>
            <a:rPr lang="en-US" dirty="0" smtClean="0"/>
            <a:t>Body</a:t>
          </a:r>
          <a:endParaRPr lang="en-US" dirty="0"/>
        </a:p>
      </dgm:t>
    </dgm:pt>
    <dgm:pt modelId="{3D052EE2-E0A9-064D-AA1A-E6D49E57FD0B}" type="parTrans" cxnId="{4020B89C-AC9E-7B4A-959C-3C926BCFBC51}">
      <dgm:prSet/>
      <dgm:spPr/>
      <dgm:t>
        <a:bodyPr/>
        <a:lstStyle/>
        <a:p>
          <a:endParaRPr lang="en-US"/>
        </a:p>
      </dgm:t>
    </dgm:pt>
    <dgm:pt modelId="{04FFDF13-9A33-FB4B-9BD3-A3376E4EE939}" type="sibTrans" cxnId="{4020B89C-AC9E-7B4A-959C-3C926BCFBC51}">
      <dgm:prSet/>
      <dgm:spPr/>
      <dgm:t>
        <a:bodyPr/>
        <a:lstStyle/>
        <a:p>
          <a:endParaRPr lang="en-US"/>
        </a:p>
      </dgm:t>
    </dgm:pt>
    <dgm:pt modelId="{29C7C172-AE41-924D-99EB-D6B0645C3010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Download </a:t>
          </a:r>
        </a:p>
        <a:p>
          <a:r>
            <a:rPr lang="en-US" dirty="0" smtClean="0"/>
            <a:t>data to host</a:t>
          </a:r>
          <a:endParaRPr lang="en-US" dirty="0"/>
        </a:p>
      </dgm:t>
    </dgm:pt>
    <dgm:pt modelId="{49BED004-7D9C-3242-A96E-49D1D98BCA9D}" type="parTrans" cxnId="{6551C3BB-E360-664B-AB2D-D7A471EE716D}">
      <dgm:prSet/>
      <dgm:spPr/>
      <dgm:t>
        <a:bodyPr/>
        <a:lstStyle/>
        <a:p>
          <a:endParaRPr lang="en-US"/>
        </a:p>
      </dgm:t>
    </dgm:pt>
    <dgm:pt modelId="{700FCFC5-E7E9-C249-80F4-7E84BA82FF02}" type="sibTrans" cxnId="{6551C3BB-E360-664B-AB2D-D7A471EE716D}">
      <dgm:prSet/>
      <dgm:spPr/>
      <dgm:t>
        <a:bodyPr/>
        <a:lstStyle/>
        <a:p>
          <a:endParaRPr lang="en-US"/>
        </a:p>
      </dgm:t>
    </dgm:pt>
    <dgm:pt modelId="{B66B8778-455D-7243-854C-931CC93ACD33}">
      <dgm:prSet/>
      <dgm:spPr/>
      <dgm:t>
        <a:bodyPr/>
        <a:lstStyle/>
        <a:p>
          <a:r>
            <a:rPr lang="en-US" dirty="0" smtClean="0"/>
            <a:t>Update loop state</a:t>
          </a:r>
          <a:endParaRPr lang="en-US" dirty="0"/>
        </a:p>
      </dgm:t>
    </dgm:pt>
    <dgm:pt modelId="{C088AC4F-5D1B-594E-AE75-F056413B6C46}" type="parTrans" cxnId="{6869B3D2-FE60-E646-94E7-5FA6458E32EC}">
      <dgm:prSet/>
      <dgm:spPr/>
      <dgm:t>
        <a:bodyPr/>
        <a:lstStyle/>
        <a:p>
          <a:endParaRPr lang="en-US"/>
        </a:p>
      </dgm:t>
    </dgm:pt>
    <dgm:pt modelId="{10D8668D-43BB-E54D-B8CB-662E0AB87424}" type="sibTrans" cxnId="{6869B3D2-FE60-E646-94E7-5FA6458E32EC}">
      <dgm:prSet/>
      <dgm:spPr/>
      <dgm:t>
        <a:bodyPr/>
        <a:lstStyle/>
        <a:p>
          <a:endParaRPr lang="en-US"/>
        </a:p>
      </dgm:t>
    </dgm:pt>
    <dgm:pt modelId="{2D9C4854-4FB1-1E46-981D-9AF71DB09764}">
      <dgm:prSet/>
      <dgm:spPr/>
      <dgm:t>
        <a:bodyPr/>
        <a:lstStyle/>
        <a:p>
          <a:r>
            <a:rPr lang="en-US" dirty="0" smtClean="0"/>
            <a:t>Evaluate condition on the host</a:t>
          </a:r>
          <a:endParaRPr lang="en-US" dirty="0"/>
        </a:p>
      </dgm:t>
    </dgm:pt>
    <dgm:pt modelId="{E10CCE8F-3341-164D-82EF-F7C6E7551E39}" type="parTrans" cxnId="{0B329B4B-3E95-6B4D-B63C-325C12CBDAA8}">
      <dgm:prSet/>
      <dgm:spPr/>
      <dgm:t>
        <a:bodyPr/>
        <a:lstStyle/>
        <a:p>
          <a:endParaRPr lang="en-US"/>
        </a:p>
      </dgm:t>
    </dgm:pt>
    <dgm:pt modelId="{3F492231-FD55-B54C-A7BD-4690BEFB904D}" type="sibTrans" cxnId="{0B329B4B-3E95-6B4D-B63C-325C12CBDAA8}">
      <dgm:prSet custT="1"/>
      <dgm:spPr/>
      <dgm:t>
        <a:bodyPr/>
        <a:lstStyle/>
        <a:p>
          <a:endParaRPr lang="en-US" sz="800" dirty="0">
            <a:solidFill>
              <a:schemeClr val="tx1"/>
            </a:solidFill>
          </a:endParaRPr>
        </a:p>
      </dgm:t>
    </dgm:pt>
    <dgm:pt modelId="{6228D133-9CAD-6A4E-9125-32B92042778E}" type="pres">
      <dgm:prSet presAssocID="{FED6B5E3-AF07-874A-8576-D85C4F205DD4}" presName="Name0" presStyleCnt="0">
        <dgm:presLayoutVars>
          <dgm:dir/>
          <dgm:resizeHandles val="exact"/>
        </dgm:presLayoutVars>
      </dgm:prSet>
      <dgm:spPr/>
    </dgm:pt>
    <dgm:pt modelId="{7DBC1B56-CA5C-5D42-8B8C-04C36DCAF721}" type="pres">
      <dgm:prSet presAssocID="{2D9C4854-4FB1-1E46-981D-9AF71DB0976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8F8C4-81D6-634C-8D3E-316D8B364D12}" type="pres">
      <dgm:prSet presAssocID="{3F492231-FD55-B54C-A7BD-4690BEFB904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F6F66671-927D-0345-AFE2-9C101742F145}" type="pres">
      <dgm:prSet presAssocID="{3F492231-FD55-B54C-A7BD-4690BEFB904D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46A5249-0773-2F48-9A2C-F55A3273909C}" type="pres">
      <dgm:prSet presAssocID="{D75DC192-41DE-504C-B403-41212054781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80E384-6572-0940-8D3C-56A5F564B506}" type="pres">
      <dgm:prSet presAssocID="{EDBC8B60-39B2-F944-8D8A-8065415BF1B7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94588B7-0F99-C241-BBCA-7CB1771CD2C3}" type="pres">
      <dgm:prSet presAssocID="{EDBC8B60-39B2-F944-8D8A-8065415BF1B7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21E133CE-F8D3-204C-9F56-A4FDD4279FED}" type="pres">
      <dgm:prSet presAssocID="{7AAAF65D-3369-4E42-88FA-1C9FDBF00C7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2997A3-4CF4-0E4C-9274-B047057FAC90}" type="pres">
      <dgm:prSet presAssocID="{04FFDF13-9A33-FB4B-9BD3-A3376E4EE939}" presName="sibTrans" presStyleLbl="sibTrans2D1" presStyleIdx="2" presStyleCnt="4"/>
      <dgm:spPr/>
      <dgm:t>
        <a:bodyPr/>
        <a:lstStyle/>
        <a:p>
          <a:endParaRPr lang="en-US"/>
        </a:p>
      </dgm:t>
    </dgm:pt>
    <dgm:pt modelId="{026AAEA9-B360-9949-BE96-EA0E88C3D610}" type="pres">
      <dgm:prSet presAssocID="{04FFDF13-9A33-FB4B-9BD3-A3376E4EE939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35E3DFCE-C6F2-0145-8207-04A64FA9A1C6}" type="pres">
      <dgm:prSet presAssocID="{29C7C172-AE41-924D-99EB-D6B0645C301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32E8C-D5FF-A94D-8E0C-634FE945AAE4}" type="pres">
      <dgm:prSet presAssocID="{700FCFC5-E7E9-C249-80F4-7E84BA82FF02}" presName="sibTrans" presStyleLbl="sibTrans2D1" presStyleIdx="3" presStyleCnt="4"/>
      <dgm:spPr/>
      <dgm:t>
        <a:bodyPr/>
        <a:lstStyle/>
        <a:p>
          <a:endParaRPr lang="en-US"/>
        </a:p>
      </dgm:t>
    </dgm:pt>
    <dgm:pt modelId="{D578AB0B-6C0E-B740-B656-50FFB6348D9E}" type="pres">
      <dgm:prSet presAssocID="{700FCFC5-E7E9-C249-80F4-7E84BA82FF02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A349956C-668C-C74E-88D3-A56BB4D092F6}" type="pres">
      <dgm:prSet presAssocID="{B66B8778-455D-7243-854C-931CC93ACD3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51C3BB-E360-664B-AB2D-D7A471EE716D}" srcId="{FED6B5E3-AF07-874A-8576-D85C4F205DD4}" destId="{29C7C172-AE41-924D-99EB-D6B0645C3010}" srcOrd="3" destOrd="0" parTransId="{49BED004-7D9C-3242-A96E-49D1D98BCA9D}" sibTransId="{700FCFC5-E7E9-C249-80F4-7E84BA82FF02}"/>
    <dgm:cxn modelId="{4466AA05-87A4-AC4B-9D81-229FABEA3B26}" type="presOf" srcId="{29C7C172-AE41-924D-99EB-D6B0645C3010}" destId="{35E3DFCE-C6F2-0145-8207-04A64FA9A1C6}" srcOrd="0" destOrd="0" presId="urn:microsoft.com/office/officeart/2005/8/layout/process1"/>
    <dgm:cxn modelId="{852F41EC-D220-C640-B3F6-A311DDBC7C3B}" type="presOf" srcId="{700FCFC5-E7E9-C249-80F4-7E84BA82FF02}" destId="{D578AB0B-6C0E-B740-B656-50FFB6348D9E}" srcOrd="1" destOrd="0" presId="urn:microsoft.com/office/officeart/2005/8/layout/process1"/>
    <dgm:cxn modelId="{098433A6-45EF-2E40-8276-6F3F305E7A22}" type="presOf" srcId="{04FFDF13-9A33-FB4B-9BD3-A3376E4EE939}" destId="{FA2997A3-4CF4-0E4C-9274-B047057FAC90}" srcOrd="0" destOrd="0" presId="urn:microsoft.com/office/officeart/2005/8/layout/process1"/>
    <dgm:cxn modelId="{D90E8C1E-F309-C840-ABA9-BE79A96390D3}" type="presOf" srcId="{EDBC8B60-39B2-F944-8D8A-8065415BF1B7}" destId="{9F80E384-6572-0940-8D3C-56A5F564B506}" srcOrd="0" destOrd="0" presId="urn:microsoft.com/office/officeart/2005/8/layout/process1"/>
    <dgm:cxn modelId="{4020B89C-AC9E-7B4A-959C-3C926BCFBC51}" srcId="{FED6B5E3-AF07-874A-8576-D85C4F205DD4}" destId="{7AAAF65D-3369-4E42-88FA-1C9FDBF00C75}" srcOrd="2" destOrd="0" parTransId="{3D052EE2-E0A9-064D-AA1A-E6D49E57FD0B}" sibTransId="{04FFDF13-9A33-FB4B-9BD3-A3376E4EE939}"/>
    <dgm:cxn modelId="{0B329B4B-3E95-6B4D-B63C-325C12CBDAA8}" srcId="{FED6B5E3-AF07-874A-8576-D85C4F205DD4}" destId="{2D9C4854-4FB1-1E46-981D-9AF71DB09764}" srcOrd="0" destOrd="0" parTransId="{E10CCE8F-3341-164D-82EF-F7C6E7551E39}" sibTransId="{3F492231-FD55-B54C-A7BD-4690BEFB904D}"/>
    <dgm:cxn modelId="{A76025D9-32BF-5149-81D1-433215D67002}" type="presOf" srcId="{3F492231-FD55-B54C-A7BD-4690BEFB904D}" destId="{2DC8F8C4-81D6-634C-8D3E-316D8B364D12}" srcOrd="0" destOrd="0" presId="urn:microsoft.com/office/officeart/2005/8/layout/process1"/>
    <dgm:cxn modelId="{1143DD12-05D5-0347-AECB-C6A791295F37}" type="presOf" srcId="{7AAAF65D-3369-4E42-88FA-1C9FDBF00C75}" destId="{21E133CE-F8D3-204C-9F56-A4FDD4279FED}" srcOrd="0" destOrd="0" presId="urn:microsoft.com/office/officeart/2005/8/layout/process1"/>
    <dgm:cxn modelId="{5F48C7F2-8ABC-8842-98E1-F31A366386C6}" type="presOf" srcId="{2D9C4854-4FB1-1E46-981D-9AF71DB09764}" destId="{7DBC1B56-CA5C-5D42-8B8C-04C36DCAF721}" srcOrd="0" destOrd="0" presId="urn:microsoft.com/office/officeart/2005/8/layout/process1"/>
    <dgm:cxn modelId="{332AC180-1529-1F4F-AA47-7D301525676F}" type="presOf" srcId="{D75DC192-41DE-504C-B403-41212054781B}" destId="{346A5249-0773-2F48-9A2C-F55A3273909C}" srcOrd="0" destOrd="0" presId="urn:microsoft.com/office/officeart/2005/8/layout/process1"/>
    <dgm:cxn modelId="{AF02D24E-E297-2844-8B1D-2B72180985E1}" type="presOf" srcId="{3F492231-FD55-B54C-A7BD-4690BEFB904D}" destId="{F6F66671-927D-0345-AFE2-9C101742F145}" srcOrd="1" destOrd="0" presId="urn:microsoft.com/office/officeart/2005/8/layout/process1"/>
    <dgm:cxn modelId="{813DA721-8CDA-EE41-9BEE-92271ACADE61}" type="presOf" srcId="{FED6B5E3-AF07-874A-8576-D85C4F205DD4}" destId="{6228D133-9CAD-6A4E-9125-32B92042778E}" srcOrd="0" destOrd="0" presId="urn:microsoft.com/office/officeart/2005/8/layout/process1"/>
    <dgm:cxn modelId="{A625CFCD-DD85-BA4E-9529-BB65BDA3A957}" srcId="{FED6B5E3-AF07-874A-8576-D85C4F205DD4}" destId="{D75DC192-41DE-504C-B403-41212054781B}" srcOrd="1" destOrd="0" parTransId="{0DE01F1C-541E-B143-8992-CE8CFE3EEE76}" sibTransId="{EDBC8B60-39B2-F944-8D8A-8065415BF1B7}"/>
    <dgm:cxn modelId="{8A9645C8-D6DA-184A-90AD-CD15A02FEBC8}" type="presOf" srcId="{EDBC8B60-39B2-F944-8D8A-8065415BF1B7}" destId="{F94588B7-0F99-C241-BBCA-7CB1771CD2C3}" srcOrd="1" destOrd="0" presId="urn:microsoft.com/office/officeart/2005/8/layout/process1"/>
    <dgm:cxn modelId="{4FFC6449-DF5A-7E4C-9D03-B01C4676B304}" type="presOf" srcId="{B66B8778-455D-7243-854C-931CC93ACD33}" destId="{A349956C-668C-C74E-88D3-A56BB4D092F6}" srcOrd="0" destOrd="0" presId="urn:microsoft.com/office/officeart/2005/8/layout/process1"/>
    <dgm:cxn modelId="{689E6810-5195-3048-A542-79BD6A803875}" type="presOf" srcId="{04FFDF13-9A33-FB4B-9BD3-A3376E4EE939}" destId="{026AAEA9-B360-9949-BE96-EA0E88C3D610}" srcOrd="1" destOrd="0" presId="urn:microsoft.com/office/officeart/2005/8/layout/process1"/>
    <dgm:cxn modelId="{6869B3D2-FE60-E646-94E7-5FA6458E32EC}" srcId="{FED6B5E3-AF07-874A-8576-D85C4F205DD4}" destId="{B66B8778-455D-7243-854C-931CC93ACD33}" srcOrd="4" destOrd="0" parTransId="{C088AC4F-5D1B-594E-AE75-F056413B6C46}" sibTransId="{10D8668D-43BB-E54D-B8CB-662E0AB87424}"/>
    <dgm:cxn modelId="{426E9C8D-EE47-674B-9E97-8BE517DFD01C}" type="presOf" srcId="{700FCFC5-E7E9-C249-80F4-7E84BA82FF02}" destId="{7EA32E8C-D5FF-A94D-8E0C-634FE945AAE4}" srcOrd="0" destOrd="0" presId="urn:microsoft.com/office/officeart/2005/8/layout/process1"/>
    <dgm:cxn modelId="{CD8EDB19-3316-CA48-9675-0F33A0FE9992}" type="presParOf" srcId="{6228D133-9CAD-6A4E-9125-32B92042778E}" destId="{7DBC1B56-CA5C-5D42-8B8C-04C36DCAF721}" srcOrd="0" destOrd="0" presId="urn:microsoft.com/office/officeart/2005/8/layout/process1"/>
    <dgm:cxn modelId="{CE1375E0-4FDF-C549-8A51-1FCEAE363BFA}" type="presParOf" srcId="{6228D133-9CAD-6A4E-9125-32B92042778E}" destId="{2DC8F8C4-81D6-634C-8D3E-316D8B364D12}" srcOrd="1" destOrd="0" presId="urn:microsoft.com/office/officeart/2005/8/layout/process1"/>
    <dgm:cxn modelId="{28F6F8EA-957D-EB41-9CA2-CDD7E5BFC450}" type="presParOf" srcId="{2DC8F8C4-81D6-634C-8D3E-316D8B364D12}" destId="{F6F66671-927D-0345-AFE2-9C101742F145}" srcOrd="0" destOrd="0" presId="urn:microsoft.com/office/officeart/2005/8/layout/process1"/>
    <dgm:cxn modelId="{1192E5D8-E26D-4740-8AE1-CC9A1AD5C052}" type="presParOf" srcId="{6228D133-9CAD-6A4E-9125-32B92042778E}" destId="{346A5249-0773-2F48-9A2C-F55A3273909C}" srcOrd="2" destOrd="0" presId="urn:microsoft.com/office/officeart/2005/8/layout/process1"/>
    <dgm:cxn modelId="{70457CA2-C873-6543-AB98-ECC45ADB26E2}" type="presParOf" srcId="{6228D133-9CAD-6A4E-9125-32B92042778E}" destId="{9F80E384-6572-0940-8D3C-56A5F564B506}" srcOrd="3" destOrd="0" presId="urn:microsoft.com/office/officeart/2005/8/layout/process1"/>
    <dgm:cxn modelId="{C08B1BF9-94A0-7540-91FB-0E2AC09C4165}" type="presParOf" srcId="{9F80E384-6572-0940-8D3C-56A5F564B506}" destId="{F94588B7-0F99-C241-BBCA-7CB1771CD2C3}" srcOrd="0" destOrd="0" presId="urn:microsoft.com/office/officeart/2005/8/layout/process1"/>
    <dgm:cxn modelId="{CB123106-B9B9-FB41-AB4B-994D1260F7C3}" type="presParOf" srcId="{6228D133-9CAD-6A4E-9125-32B92042778E}" destId="{21E133CE-F8D3-204C-9F56-A4FDD4279FED}" srcOrd="4" destOrd="0" presId="urn:microsoft.com/office/officeart/2005/8/layout/process1"/>
    <dgm:cxn modelId="{14448B2F-DEA6-5449-9E0B-9A84952780F1}" type="presParOf" srcId="{6228D133-9CAD-6A4E-9125-32B92042778E}" destId="{FA2997A3-4CF4-0E4C-9274-B047057FAC90}" srcOrd="5" destOrd="0" presId="urn:microsoft.com/office/officeart/2005/8/layout/process1"/>
    <dgm:cxn modelId="{E5EAC578-661D-A345-B575-0586E79FD529}" type="presParOf" srcId="{FA2997A3-4CF4-0E4C-9274-B047057FAC90}" destId="{026AAEA9-B360-9949-BE96-EA0E88C3D610}" srcOrd="0" destOrd="0" presId="urn:microsoft.com/office/officeart/2005/8/layout/process1"/>
    <dgm:cxn modelId="{4206C96F-5B6E-C142-96C7-DF3C49432679}" type="presParOf" srcId="{6228D133-9CAD-6A4E-9125-32B92042778E}" destId="{35E3DFCE-C6F2-0145-8207-04A64FA9A1C6}" srcOrd="6" destOrd="0" presId="urn:microsoft.com/office/officeart/2005/8/layout/process1"/>
    <dgm:cxn modelId="{29040B90-3C99-C949-B6CC-947B1D652E62}" type="presParOf" srcId="{6228D133-9CAD-6A4E-9125-32B92042778E}" destId="{7EA32E8C-D5FF-A94D-8E0C-634FE945AAE4}" srcOrd="7" destOrd="0" presId="urn:microsoft.com/office/officeart/2005/8/layout/process1"/>
    <dgm:cxn modelId="{40ACAC8C-C95C-9C4D-A7C3-B793695ACAC2}" type="presParOf" srcId="{7EA32E8C-D5FF-A94D-8E0C-634FE945AAE4}" destId="{D578AB0B-6C0E-B740-B656-50FFB6348D9E}" srcOrd="0" destOrd="0" presId="urn:microsoft.com/office/officeart/2005/8/layout/process1"/>
    <dgm:cxn modelId="{2FCD478F-C3C5-B04C-BC45-57AA2B72BE39}" type="presParOf" srcId="{6228D133-9CAD-6A4E-9125-32B92042778E}" destId="{A349956C-668C-C74E-88D3-A56BB4D092F6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7B2CEC-9B16-4D7A-BAEF-1BE45F630A04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69285209-F16A-4AB6-8FAC-198FFCC5C4F9}">
      <dgm:prSet phldrT="[Texto]"/>
      <dgm:spPr/>
      <dgm:t>
        <a:bodyPr/>
        <a:lstStyle/>
        <a:p>
          <a:pPr algn="ctr"/>
          <a:r>
            <a:rPr lang="pt-PT" dirty="0" err="1" smtClean="0"/>
            <a:t>iFFT</a:t>
          </a:r>
          <a:endParaRPr lang="pt-PT" dirty="0"/>
        </a:p>
      </dgm:t>
    </dgm:pt>
    <dgm:pt modelId="{643761E7-0B6E-4838-811D-B0547C74C63F}">
      <dgm:prSet phldrT="[Texto]"/>
      <dgm:spPr/>
      <dgm:t>
        <a:bodyPr/>
        <a:lstStyle/>
        <a:p>
          <a:pPr algn="ctr"/>
          <a:r>
            <a:rPr lang="pt-PT" dirty="0" smtClean="0"/>
            <a:t>FFT</a:t>
          </a:r>
          <a:endParaRPr lang="pt-PT" dirty="0"/>
        </a:p>
      </dgm:t>
    </dgm:pt>
    <dgm:pt modelId="{0A056BBE-1B05-460B-B595-448060FF07BA}" type="sibTrans" cxnId="{5327D404-6021-496E-BAAD-641E535CE904}">
      <dgm:prSet/>
      <dgm:spPr/>
      <dgm:t>
        <a:bodyPr/>
        <a:lstStyle/>
        <a:p>
          <a:pPr algn="ctr"/>
          <a:endParaRPr lang="pt-PT"/>
        </a:p>
      </dgm:t>
    </dgm:pt>
    <dgm:pt modelId="{2521BD83-2704-40D2-B181-FD4E05DECDDC}" type="parTrans" cxnId="{5327D404-6021-496E-BAAD-641E535CE904}">
      <dgm:prSet/>
      <dgm:spPr/>
      <dgm:t>
        <a:bodyPr/>
        <a:lstStyle/>
        <a:p>
          <a:pPr algn="ctr"/>
          <a:endParaRPr lang="pt-PT"/>
        </a:p>
      </dgm:t>
    </dgm:pt>
    <dgm:pt modelId="{A342157F-E255-43AE-ADF1-C29F1058CE4C}" type="sibTrans" cxnId="{27CD4832-000F-431D-BEAB-2BC8C627F444}">
      <dgm:prSet/>
      <dgm:spPr/>
      <dgm:t>
        <a:bodyPr/>
        <a:lstStyle/>
        <a:p>
          <a:pPr algn="ctr"/>
          <a:endParaRPr lang="pt-PT"/>
        </a:p>
      </dgm:t>
    </dgm:pt>
    <dgm:pt modelId="{40C5E725-3DB9-4059-821C-2811B1D0F2B3}" type="parTrans" cxnId="{27CD4832-000F-431D-BEAB-2BC8C627F444}">
      <dgm:prSet/>
      <dgm:spPr/>
      <dgm:t>
        <a:bodyPr/>
        <a:lstStyle/>
        <a:p>
          <a:pPr algn="ctr"/>
          <a:endParaRPr lang="pt-PT"/>
        </a:p>
      </dgm:t>
    </dgm:pt>
    <dgm:pt modelId="{8404C875-9540-9D42-808F-E75A41CCE874}">
      <dgm:prSet phldrT="[Texto]"/>
      <dgm:spPr/>
      <dgm:t>
        <a:bodyPr/>
        <a:lstStyle/>
        <a:p>
          <a:pPr algn="ctr"/>
          <a:r>
            <a:rPr lang="pt-PT" dirty="0" smtClean="0"/>
            <a:t>Pipeline</a:t>
          </a:r>
          <a:endParaRPr lang="pt-PT" dirty="0"/>
        </a:p>
      </dgm:t>
    </dgm:pt>
    <dgm:pt modelId="{D56AB4BA-D687-6349-B7EC-7814B5BB79EA}" type="parTrans" cxnId="{DC05A8E3-4285-2C48-8E40-D043479BFFC1}">
      <dgm:prSet/>
      <dgm:spPr/>
      <dgm:t>
        <a:bodyPr/>
        <a:lstStyle/>
        <a:p>
          <a:endParaRPr lang="en-US"/>
        </a:p>
      </dgm:t>
    </dgm:pt>
    <dgm:pt modelId="{DE4A2A74-0908-7444-945A-F3651133721A}" type="sibTrans" cxnId="{DC05A8E3-4285-2C48-8E40-D043479BFFC1}">
      <dgm:prSet/>
      <dgm:spPr/>
      <dgm:t>
        <a:bodyPr/>
        <a:lstStyle/>
        <a:p>
          <a:endParaRPr lang="en-US"/>
        </a:p>
      </dgm:t>
    </dgm:pt>
    <dgm:pt modelId="{6F0387A4-E831-45DB-8149-71D2230C1617}" type="pres">
      <dgm:prSet presAssocID="{907B2CEC-9B16-4D7A-BAEF-1BE45F630A04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B837BF7-2C9D-0C42-9894-D954034CC663}" type="pres">
      <dgm:prSet presAssocID="{8404C875-9540-9D42-808F-E75A41CCE874}" presName="hierRoot1" presStyleCnt="0">
        <dgm:presLayoutVars>
          <dgm:hierBranch val="init"/>
        </dgm:presLayoutVars>
      </dgm:prSet>
      <dgm:spPr/>
    </dgm:pt>
    <dgm:pt modelId="{B9BD4CC0-4887-7942-916E-D98E7EAEF7BE}" type="pres">
      <dgm:prSet presAssocID="{8404C875-9540-9D42-808F-E75A41CCE874}" presName="rootComposite1" presStyleCnt="0"/>
      <dgm:spPr/>
    </dgm:pt>
    <dgm:pt modelId="{1F6A3563-C55E-654B-9799-D442F0787CB4}" type="pres">
      <dgm:prSet presAssocID="{8404C875-9540-9D42-808F-E75A41CCE874}" presName="rootText1" presStyleLbl="alignAcc1" presStyleIdx="0" presStyleCnt="0" custLinFactY="-36340" custLinFactNeighborX="-616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4AB7EE-FEE7-4E47-B245-BA27FD425379}" type="pres">
      <dgm:prSet presAssocID="{8404C875-9540-9D42-808F-E75A41CCE874}" presName="topArc1" presStyleLbl="parChTrans1D1" presStyleIdx="0" presStyleCnt="6"/>
      <dgm:spPr/>
    </dgm:pt>
    <dgm:pt modelId="{ABE816FF-E656-9541-8A8A-B23F753A7AD5}" type="pres">
      <dgm:prSet presAssocID="{8404C875-9540-9D42-808F-E75A41CCE874}" presName="bottomArc1" presStyleLbl="parChTrans1D1" presStyleIdx="1" presStyleCnt="6"/>
      <dgm:spPr/>
    </dgm:pt>
    <dgm:pt modelId="{5865818B-0EF6-724B-AF24-46123A2FBCD7}" type="pres">
      <dgm:prSet presAssocID="{8404C875-9540-9D42-808F-E75A41CCE874}" presName="topConnNode1" presStyleLbl="node1" presStyleIdx="0" presStyleCnt="0"/>
      <dgm:spPr/>
      <dgm:t>
        <a:bodyPr/>
        <a:lstStyle/>
        <a:p>
          <a:endParaRPr lang="en-US"/>
        </a:p>
      </dgm:t>
    </dgm:pt>
    <dgm:pt modelId="{7344FA3D-6A43-1D4E-ACA4-3F209184F73C}" type="pres">
      <dgm:prSet presAssocID="{8404C875-9540-9D42-808F-E75A41CCE874}" presName="hierChild2" presStyleCnt="0"/>
      <dgm:spPr/>
    </dgm:pt>
    <dgm:pt modelId="{494BA689-1FC6-4033-A4BA-1ABC5639E1AD}" type="pres">
      <dgm:prSet presAssocID="{2521BD83-2704-40D2-B181-FD4E05DECDDC}" presName="Name28" presStyleLbl="parChTrans1D2" presStyleIdx="0" presStyleCnt="2"/>
      <dgm:spPr/>
      <dgm:t>
        <a:bodyPr/>
        <a:lstStyle/>
        <a:p>
          <a:endParaRPr lang="en-US"/>
        </a:p>
      </dgm:t>
    </dgm:pt>
    <dgm:pt modelId="{A613C5EA-55F4-4E78-B434-CED7BBCC854F}" type="pres">
      <dgm:prSet presAssocID="{69285209-F16A-4AB6-8FAC-198FFCC5C4F9}" presName="hierRoot2" presStyleCnt="0">
        <dgm:presLayoutVars>
          <dgm:hierBranch val="init"/>
        </dgm:presLayoutVars>
      </dgm:prSet>
      <dgm:spPr/>
    </dgm:pt>
    <dgm:pt modelId="{B0732EA6-A55C-43D6-9A9A-CBDB309F1DD0}" type="pres">
      <dgm:prSet presAssocID="{69285209-F16A-4AB6-8FAC-198FFCC5C4F9}" presName="rootComposite2" presStyleCnt="0"/>
      <dgm:spPr/>
    </dgm:pt>
    <dgm:pt modelId="{A189071F-6FF9-4AFC-B8D2-291661090503}" type="pres">
      <dgm:prSet presAssocID="{69285209-F16A-4AB6-8FAC-198FFCC5C4F9}" presName="rootText2" presStyleLbl="alignAcc1" presStyleIdx="0" presStyleCnt="0" custLinFactNeighborX="97639" custLinFactNeighborY="-3834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12315F6D-DF8B-4EE4-B0AE-41348CF405CA}" type="pres">
      <dgm:prSet presAssocID="{69285209-F16A-4AB6-8FAC-198FFCC5C4F9}" presName="topArc2" presStyleLbl="parChTrans1D1" presStyleIdx="2" presStyleCnt="6"/>
      <dgm:spPr/>
    </dgm:pt>
    <dgm:pt modelId="{F47925D8-56D6-4327-9736-2C4C58FD259B}" type="pres">
      <dgm:prSet presAssocID="{69285209-F16A-4AB6-8FAC-198FFCC5C4F9}" presName="bottomArc2" presStyleLbl="parChTrans1D1" presStyleIdx="3" presStyleCnt="6"/>
      <dgm:spPr/>
    </dgm:pt>
    <dgm:pt modelId="{9F4A4967-511F-4BF9-A1AE-0CF1551FE67B}" type="pres">
      <dgm:prSet presAssocID="{69285209-F16A-4AB6-8FAC-198FFCC5C4F9}" presName="topConnNode2" presStyleLbl="node2" presStyleIdx="0" presStyleCnt="0"/>
      <dgm:spPr/>
      <dgm:t>
        <a:bodyPr/>
        <a:lstStyle/>
        <a:p>
          <a:endParaRPr lang="en-US"/>
        </a:p>
      </dgm:t>
    </dgm:pt>
    <dgm:pt modelId="{F7B4089B-13E0-4313-B399-7E55324E7F61}" type="pres">
      <dgm:prSet presAssocID="{69285209-F16A-4AB6-8FAC-198FFCC5C4F9}" presName="hierChild4" presStyleCnt="0"/>
      <dgm:spPr/>
    </dgm:pt>
    <dgm:pt modelId="{26FBB9AA-0E1C-4254-9BCD-CFDD8E1602FE}" type="pres">
      <dgm:prSet presAssocID="{69285209-F16A-4AB6-8FAC-198FFCC5C4F9}" presName="hierChild5" presStyleCnt="0"/>
      <dgm:spPr/>
    </dgm:pt>
    <dgm:pt modelId="{C8212C7E-52CD-4737-AADF-8767F3496143}" type="pres">
      <dgm:prSet presAssocID="{40C5E725-3DB9-4059-821C-2811B1D0F2B3}" presName="Name28" presStyleLbl="parChTrans1D2" presStyleIdx="1" presStyleCnt="2"/>
      <dgm:spPr/>
      <dgm:t>
        <a:bodyPr/>
        <a:lstStyle/>
        <a:p>
          <a:endParaRPr lang="en-US"/>
        </a:p>
      </dgm:t>
    </dgm:pt>
    <dgm:pt modelId="{98B5FA16-EE9B-40A8-8DB0-CA1DB23EBE6D}" type="pres">
      <dgm:prSet presAssocID="{643761E7-0B6E-4838-811D-B0547C74C63F}" presName="hierRoot2" presStyleCnt="0">
        <dgm:presLayoutVars>
          <dgm:hierBranch val="init"/>
        </dgm:presLayoutVars>
      </dgm:prSet>
      <dgm:spPr/>
    </dgm:pt>
    <dgm:pt modelId="{25CD7283-AE64-409E-A06D-B72F3A4CE2EC}" type="pres">
      <dgm:prSet presAssocID="{643761E7-0B6E-4838-811D-B0547C74C63F}" presName="rootComposite2" presStyleCnt="0"/>
      <dgm:spPr/>
    </dgm:pt>
    <dgm:pt modelId="{9EDAF2A2-45BD-4C0B-A270-CFFB97578F2E}" type="pres">
      <dgm:prSet presAssocID="{643761E7-0B6E-4838-811D-B0547C74C63F}" presName="rootText2" presStyleLbl="alignAcc1" presStyleIdx="0" presStyleCnt="0" custLinFactX="-21053" custLinFactNeighborX="-100000" custLinFactNeighborY="-3834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976D388A-D7BC-4197-8FDA-C1592121D831}" type="pres">
      <dgm:prSet presAssocID="{643761E7-0B6E-4838-811D-B0547C74C63F}" presName="topArc2" presStyleLbl="parChTrans1D1" presStyleIdx="4" presStyleCnt="6"/>
      <dgm:spPr/>
    </dgm:pt>
    <dgm:pt modelId="{D2D2B404-1511-499D-A8CA-7C8831725020}" type="pres">
      <dgm:prSet presAssocID="{643761E7-0B6E-4838-811D-B0547C74C63F}" presName="bottomArc2" presStyleLbl="parChTrans1D1" presStyleIdx="5" presStyleCnt="6"/>
      <dgm:spPr/>
    </dgm:pt>
    <dgm:pt modelId="{3C77FC55-4D6D-4D0E-8753-A819CF14A611}" type="pres">
      <dgm:prSet presAssocID="{643761E7-0B6E-4838-811D-B0547C74C63F}" presName="topConnNode2" presStyleLbl="node2" presStyleIdx="0" presStyleCnt="0"/>
      <dgm:spPr/>
      <dgm:t>
        <a:bodyPr/>
        <a:lstStyle/>
        <a:p>
          <a:endParaRPr lang="en-US"/>
        </a:p>
      </dgm:t>
    </dgm:pt>
    <dgm:pt modelId="{155529E6-4CBD-4716-B04B-F154D2F0517D}" type="pres">
      <dgm:prSet presAssocID="{643761E7-0B6E-4838-811D-B0547C74C63F}" presName="hierChild4" presStyleCnt="0"/>
      <dgm:spPr/>
    </dgm:pt>
    <dgm:pt modelId="{D29A62A3-B975-4644-91E6-20E2F9779CBF}" type="pres">
      <dgm:prSet presAssocID="{643761E7-0B6E-4838-811D-B0547C74C63F}" presName="hierChild5" presStyleCnt="0"/>
      <dgm:spPr/>
    </dgm:pt>
    <dgm:pt modelId="{5D3DDCA9-D8A0-B041-9F75-24CF4DF3E4DB}" type="pres">
      <dgm:prSet presAssocID="{8404C875-9540-9D42-808F-E75A41CCE874}" presName="hierChild3" presStyleCnt="0"/>
      <dgm:spPr/>
    </dgm:pt>
  </dgm:ptLst>
  <dgm:cxnLst>
    <dgm:cxn modelId="{DC05A8E3-4285-2C48-8E40-D043479BFFC1}" srcId="{907B2CEC-9B16-4D7A-BAEF-1BE45F630A04}" destId="{8404C875-9540-9D42-808F-E75A41CCE874}" srcOrd="0" destOrd="0" parTransId="{D56AB4BA-D687-6349-B7EC-7814B5BB79EA}" sibTransId="{DE4A2A74-0908-7444-945A-F3651133721A}"/>
    <dgm:cxn modelId="{1AA831CB-8E7B-554D-B68D-2ED8C2D9950C}" type="presOf" srcId="{40C5E725-3DB9-4059-821C-2811B1D0F2B3}" destId="{C8212C7E-52CD-4737-AADF-8767F3496143}" srcOrd="0" destOrd="0" presId="urn:microsoft.com/office/officeart/2008/layout/HalfCircleOrganizationChart"/>
    <dgm:cxn modelId="{603BE1DD-F9FD-DC44-AA0E-294B800AC486}" type="presOf" srcId="{69285209-F16A-4AB6-8FAC-198FFCC5C4F9}" destId="{A189071F-6FF9-4AFC-B8D2-291661090503}" srcOrd="0" destOrd="0" presId="urn:microsoft.com/office/officeart/2008/layout/HalfCircleOrganizationChart"/>
    <dgm:cxn modelId="{BCC529FF-6DF9-0344-801A-7A5DCE31767E}" type="presOf" srcId="{69285209-F16A-4AB6-8FAC-198FFCC5C4F9}" destId="{9F4A4967-511F-4BF9-A1AE-0CF1551FE67B}" srcOrd="1" destOrd="0" presId="urn:microsoft.com/office/officeart/2008/layout/HalfCircleOrganizationChart"/>
    <dgm:cxn modelId="{5327D404-6021-496E-BAAD-641E535CE904}" srcId="{8404C875-9540-9D42-808F-E75A41CCE874}" destId="{69285209-F16A-4AB6-8FAC-198FFCC5C4F9}" srcOrd="0" destOrd="0" parTransId="{2521BD83-2704-40D2-B181-FD4E05DECDDC}" sibTransId="{0A056BBE-1B05-460B-B595-448060FF07BA}"/>
    <dgm:cxn modelId="{E83E83D4-B9B3-3149-945F-48E5188CE708}" type="presOf" srcId="{8404C875-9540-9D42-808F-E75A41CCE874}" destId="{5865818B-0EF6-724B-AF24-46123A2FBCD7}" srcOrd="1" destOrd="0" presId="urn:microsoft.com/office/officeart/2008/layout/HalfCircleOrganizationChart"/>
    <dgm:cxn modelId="{08D85900-4339-9246-BC1A-178C2D86F19C}" type="presOf" srcId="{643761E7-0B6E-4838-811D-B0547C74C63F}" destId="{3C77FC55-4D6D-4D0E-8753-A819CF14A611}" srcOrd="1" destOrd="0" presId="urn:microsoft.com/office/officeart/2008/layout/HalfCircleOrganizationChart"/>
    <dgm:cxn modelId="{7E72A128-7DF2-B84C-A395-0E22883C1334}" type="presOf" srcId="{2521BD83-2704-40D2-B181-FD4E05DECDDC}" destId="{494BA689-1FC6-4033-A4BA-1ABC5639E1AD}" srcOrd="0" destOrd="0" presId="urn:microsoft.com/office/officeart/2008/layout/HalfCircleOrganizationChart"/>
    <dgm:cxn modelId="{27CD4832-000F-431D-BEAB-2BC8C627F444}" srcId="{8404C875-9540-9D42-808F-E75A41CCE874}" destId="{643761E7-0B6E-4838-811D-B0547C74C63F}" srcOrd="1" destOrd="0" parTransId="{40C5E725-3DB9-4059-821C-2811B1D0F2B3}" sibTransId="{A342157F-E255-43AE-ADF1-C29F1058CE4C}"/>
    <dgm:cxn modelId="{A07AD805-E1A3-344B-8045-3C0D4E86E3CB}" type="presOf" srcId="{8404C875-9540-9D42-808F-E75A41CCE874}" destId="{1F6A3563-C55E-654B-9799-D442F0787CB4}" srcOrd="0" destOrd="0" presId="urn:microsoft.com/office/officeart/2008/layout/HalfCircleOrganizationChart"/>
    <dgm:cxn modelId="{45903111-3188-9F47-8906-684FEA19B7BD}" type="presOf" srcId="{907B2CEC-9B16-4D7A-BAEF-1BE45F630A04}" destId="{6F0387A4-E831-45DB-8149-71D2230C1617}" srcOrd="0" destOrd="0" presId="urn:microsoft.com/office/officeart/2008/layout/HalfCircleOrganizationChart"/>
    <dgm:cxn modelId="{240B461B-5419-5640-BE2C-7A3C8C603221}" type="presOf" srcId="{643761E7-0B6E-4838-811D-B0547C74C63F}" destId="{9EDAF2A2-45BD-4C0B-A270-CFFB97578F2E}" srcOrd="0" destOrd="0" presId="urn:microsoft.com/office/officeart/2008/layout/HalfCircleOrganizationChart"/>
    <dgm:cxn modelId="{792BDD96-3CEA-994F-B5D2-DA06528F1ED9}" type="presParOf" srcId="{6F0387A4-E831-45DB-8149-71D2230C1617}" destId="{EB837BF7-2C9D-0C42-9894-D954034CC663}" srcOrd="0" destOrd="0" presId="urn:microsoft.com/office/officeart/2008/layout/HalfCircleOrganizationChart"/>
    <dgm:cxn modelId="{786190C3-A778-2D41-A06D-79827C1A7681}" type="presParOf" srcId="{EB837BF7-2C9D-0C42-9894-D954034CC663}" destId="{B9BD4CC0-4887-7942-916E-D98E7EAEF7BE}" srcOrd="0" destOrd="0" presId="urn:microsoft.com/office/officeart/2008/layout/HalfCircleOrganizationChart"/>
    <dgm:cxn modelId="{A3CBC153-278C-E743-A5DC-4D4B19E516A1}" type="presParOf" srcId="{B9BD4CC0-4887-7942-916E-D98E7EAEF7BE}" destId="{1F6A3563-C55E-654B-9799-D442F0787CB4}" srcOrd="0" destOrd="0" presId="urn:microsoft.com/office/officeart/2008/layout/HalfCircleOrganizationChart"/>
    <dgm:cxn modelId="{F81E3E1B-6DC0-B94A-A6D8-D3EE9115A952}" type="presParOf" srcId="{B9BD4CC0-4887-7942-916E-D98E7EAEF7BE}" destId="{CA4AB7EE-FEE7-4E47-B245-BA27FD425379}" srcOrd="1" destOrd="0" presId="urn:microsoft.com/office/officeart/2008/layout/HalfCircleOrganizationChart"/>
    <dgm:cxn modelId="{17404242-8D29-8743-A1DC-88D20CEBD007}" type="presParOf" srcId="{B9BD4CC0-4887-7942-916E-D98E7EAEF7BE}" destId="{ABE816FF-E656-9541-8A8A-B23F753A7AD5}" srcOrd="2" destOrd="0" presId="urn:microsoft.com/office/officeart/2008/layout/HalfCircleOrganizationChart"/>
    <dgm:cxn modelId="{414529B6-0583-E144-A4E4-8FCDE497F157}" type="presParOf" srcId="{B9BD4CC0-4887-7942-916E-D98E7EAEF7BE}" destId="{5865818B-0EF6-724B-AF24-46123A2FBCD7}" srcOrd="3" destOrd="0" presId="urn:microsoft.com/office/officeart/2008/layout/HalfCircleOrganizationChart"/>
    <dgm:cxn modelId="{26679AE5-AA9E-5D41-BFE8-CBC310F8DF8B}" type="presParOf" srcId="{EB837BF7-2C9D-0C42-9894-D954034CC663}" destId="{7344FA3D-6A43-1D4E-ACA4-3F209184F73C}" srcOrd="1" destOrd="0" presId="urn:microsoft.com/office/officeart/2008/layout/HalfCircleOrganizationChart"/>
    <dgm:cxn modelId="{4C389237-670B-4C40-A2F8-8AC41645D998}" type="presParOf" srcId="{7344FA3D-6A43-1D4E-ACA4-3F209184F73C}" destId="{494BA689-1FC6-4033-A4BA-1ABC5639E1AD}" srcOrd="0" destOrd="0" presId="urn:microsoft.com/office/officeart/2008/layout/HalfCircleOrganizationChart"/>
    <dgm:cxn modelId="{8A34F658-95AE-4044-A222-9ADC07FA4197}" type="presParOf" srcId="{7344FA3D-6A43-1D4E-ACA4-3F209184F73C}" destId="{A613C5EA-55F4-4E78-B434-CED7BBCC854F}" srcOrd="1" destOrd="0" presId="urn:microsoft.com/office/officeart/2008/layout/HalfCircleOrganizationChart"/>
    <dgm:cxn modelId="{5E419BA8-170E-EA49-87D2-D8E995817ED1}" type="presParOf" srcId="{A613C5EA-55F4-4E78-B434-CED7BBCC854F}" destId="{B0732EA6-A55C-43D6-9A9A-CBDB309F1DD0}" srcOrd="0" destOrd="0" presId="urn:microsoft.com/office/officeart/2008/layout/HalfCircleOrganizationChart"/>
    <dgm:cxn modelId="{2AE1382B-B53F-FF43-8C88-94CB421A935B}" type="presParOf" srcId="{B0732EA6-A55C-43D6-9A9A-CBDB309F1DD0}" destId="{A189071F-6FF9-4AFC-B8D2-291661090503}" srcOrd="0" destOrd="0" presId="urn:microsoft.com/office/officeart/2008/layout/HalfCircleOrganizationChart"/>
    <dgm:cxn modelId="{F3A3FC75-5D63-294E-AD73-5A54AE4B353C}" type="presParOf" srcId="{B0732EA6-A55C-43D6-9A9A-CBDB309F1DD0}" destId="{12315F6D-DF8B-4EE4-B0AE-41348CF405CA}" srcOrd="1" destOrd="0" presId="urn:microsoft.com/office/officeart/2008/layout/HalfCircleOrganizationChart"/>
    <dgm:cxn modelId="{2157A604-5B2B-C749-8BA6-D6C331A5BBC3}" type="presParOf" srcId="{B0732EA6-A55C-43D6-9A9A-CBDB309F1DD0}" destId="{F47925D8-56D6-4327-9736-2C4C58FD259B}" srcOrd="2" destOrd="0" presId="urn:microsoft.com/office/officeart/2008/layout/HalfCircleOrganizationChart"/>
    <dgm:cxn modelId="{4BC4C8E9-F9B6-7746-BD2D-DE678AAF947C}" type="presParOf" srcId="{B0732EA6-A55C-43D6-9A9A-CBDB309F1DD0}" destId="{9F4A4967-511F-4BF9-A1AE-0CF1551FE67B}" srcOrd="3" destOrd="0" presId="urn:microsoft.com/office/officeart/2008/layout/HalfCircleOrganizationChart"/>
    <dgm:cxn modelId="{FA38AE42-283B-F34F-B079-A669AD58D39D}" type="presParOf" srcId="{A613C5EA-55F4-4E78-B434-CED7BBCC854F}" destId="{F7B4089B-13E0-4313-B399-7E55324E7F61}" srcOrd="1" destOrd="0" presId="urn:microsoft.com/office/officeart/2008/layout/HalfCircleOrganizationChart"/>
    <dgm:cxn modelId="{2DCC5A3C-20EF-3B40-985C-55A024DD476E}" type="presParOf" srcId="{A613C5EA-55F4-4E78-B434-CED7BBCC854F}" destId="{26FBB9AA-0E1C-4254-9BCD-CFDD8E1602FE}" srcOrd="2" destOrd="0" presId="urn:microsoft.com/office/officeart/2008/layout/HalfCircleOrganizationChart"/>
    <dgm:cxn modelId="{AE5002BB-FD7F-C54D-9A75-1E7D4633B2BD}" type="presParOf" srcId="{7344FA3D-6A43-1D4E-ACA4-3F209184F73C}" destId="{C8212C7E-52CD-4737-AADF-8767F3496143}" srcOrd="2" destOrd="0" presId="urn:microsoft.com/office/officeart/2008/layout/HalfCircleOrganizationChart"/>
    <dgm:cxn modelId="{F27D0B15-06C1-2848-9659-B4C6C79CA4A4}" type="presParOf" srcId="{7344FA3D-6A43-1D4E-ACA4-3F209184F73C}" destId="{98B5FA16-EE9B-40A8-8DB0-CA1DB23EBE6D}" srcOrd="3" destOrd="0" presId="urn:microsoft.com/office/officeart/2008/layout/HalfCircleOrganizationChart"/>
    <dgm:cxn modelId="{BEA9D0FB-36EF-0348-A48A-CEB02EB803F9}" type="presParOf" srcId="{98B5FA16-EE9B-40A8-8DB0-CA1DB23EBE6D}" destId="{25CD7283-AE64-409E-A06D-B72F3A4CE2EC}" srcOrd="0" destOrd="0" presId="urn:microsoft.com/office/officeart/2008/layout/HalfCircleOrganizationChart"/>
    <dgm:cxn modelId="{46C9A9DC-650C-BA4F-96FB-58433E57DC73}" type="presParOf" srcId="{25CD7283-AE64-409E-A06D-B72F3A4CE2EC}" destId="{9EDAF2A2-45BD-4C0B-A270-CFFB97578F2E}" srcOrd="0" destOrd="0" presId="urn:microsoft.com/office/officeart/2008/layout/HalfCircleOrganizationChart"/>
    <dgm:cxn modelId="{AF9B2BDB-BD00-7A4A-BA2A-E6C50E5C53C3}" type="presParOf" srcId="{25CD7283-AE64-409E-A06D-B72F3A4CE2EC}" destId="{976D388A-D7BC-4197-8FDA-C1592121D831}" srcOrd="1" destOrd="0" presId="urn:microsoft.com/office/officeart/2008/layout/HalfCircleOrganizationChart"/>
    <dgm:cxn modelId="{6ECF135E-2305-404B-89D1-C12CD20727A9}" type="presParOf" srcId="{25CD7283-AE64-409E-A06D-B72F3A4CE2EC}" destId="{D2D2B404-1511-499D-A8CA-7C8831725020}" srcOrd="2" destOrd="0" presId="urn:microsoft.com/office/officeart/2008/layout/HalfCircleOrganizationChart"/>
    <dgm:cxn modelId="{83ABFD42-8A80-3C49-AC10-E739BC510F20}" type="presParOf" srcId="{25CD7283-AE64-409E-A06D-B72F3A4CE2EC}" destId="{3C77FC55-4D6D-4D0E-8753-A819CF14A611}" srcOrd="3" destOrd="0" presId="urn:microsoft.com/office/officeart/2008/layout/HalfCircleOrganizationChart"/>
    <dgm:cxn modelId="{AB9C0797-8139-3C4E-925D-76D1B8D31EA0}" type="presParOf" srcId="{98B5FA16-EE9B-40A8-8DB0-CA1DB23EBE6D}" destId="{155529E6-4CBD-4716-B04B-F154D2F0517D}" srcOrd="1" destOrd="0" presId="urn:microsoft.com/office/officeart/2008/layout/HalfCircleOrganizationChart"/>
    <dgm:cxn modelId="{D65F54B5-7270-184E-AB1F-0B840B746753}" type="presParOf" srcId="{98B5FA16-EE9B-40A8-8DB0-CA1DB23EBE6D}" destId="{D29A62A3-B975-4644-91E6-20E2F9779CBF}" srcOrd="2" destOrd="0" presId="urn:microsoft.com/office/officeart/2008/layout/HalfCircleOrganizationChart"/>
    <dgm:cxn modelId="{BBFA65AA-E04F-2D42-8DF1-FBC2BCACD21C}" type="presParOf" srcId="{EB837BF7-2C9D-0C42-9894-D954034CC663}" destId="{5D3DDCA9-D8A0-B041-9F75-24CF4DF3E4DB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212C7E-52CD-4737-AADF-8767F3496143}">
      <dsp:nvSpPr>
        <dsp:cNvPr id="0" name=""/>
        <dsp:cNvSpPr/>
      </dsp:nvSpPr>
      <dsp:spPr>
        <a:xfrm>
          <a:off x="849126" y="696279"/>
          <a:ext cx="923708" cy="726498"/>
        </a:xfrm>
        <a:custGeom>
          <a:avLst/>
          <a:gdLst/>
          <a:ahLst/>
          <a:cxnLst/>
          <a:rect l="0" t="0" r="0" b="0"/>
          <a:pathLst>
            <a:path>
              <a:moveTo>
                <a:pt x="923708" y="0"/>
              </a:moveTo>
              <a:lnTo>
                <a:pt x="923708" y="548183"/>
              </a:lnTo>
              <a:lnTo>
                <a:pt x="0" y="548183"/>
              </a:lnTo>
              <a:lnTo>
                <a:pt x="0" y="7264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BA689-1FC6-4033-A4BA-1ABC5639E1AD}">
      <dsp:nvSpPr>
        <dsp:cNvPr id="0" name=""/>
        <dsp:cNvSpPr/>
      </dsp:nvSpPr>
      <dsp:spPr>
        <a:xfrm>
          <a:off x="1772835" y="696279"/>
          <a:ext cx="735339" cy="726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8183"/>
              </a:lnTo>
              <a:lnTo>
                <a:pt x="735339" y="548183"/>
              </a:lnTo>
              <a:lnTo>
                <a:pt x="735339" y="7264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4AB7EE-FEE7-4E47-B245-BA27FD425379}">
      <dsp:nvSpPr>
        <dsp:cNvPr id="0" name=""/>
        <dsp:cNvSpPr/>
      </dsp:nvSpPr>
      <dsp:spPr>
        <a:xfrm>
          <a:off x="1348274" y="-152841"/>
          <a:ext cx="849121" cy="84912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E816FF-E656-9541-8A8A-B23F753A7AD5}">
      <dsp:nvSpPr>
        <dsp:cNvPr id="0" name=""/>
        <dsp:cNvSpPr/>
      </dsp:nvSpPr>
      <dsp:spPr>
        <a:xfrm>
          <a:off x="1348274" y="-152841"/>
          <a:ext cx="849121" cy="84912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A3563-C55E-654B-9799-D442F0787CB4}">
      <dsp:nvSpPr>
        <dsp:cNvPr id="0" name=""/>
        <dsp:cNvSpPr/>
      </dsp:nvSpPr>
      <dsp:spPr>
        <a:xfrm>
          <a:off x="923713" y="0"/>
          <a:ext cx="1698243" cy="54343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400" kern="1200" dirty="0" smtClean="0"/>
            <a:t>Pipeline</a:t>
          </a:r>
          <a:endParaRPr lang="pt-PT" sz="3400" kern="1200" dirty="0"/>
        </a:p>
      </dsp:txBody>
      <dsp:txXfrm>
        <a:off x="923713" y="0"/>
        <a:ext cx="1698243" cy="543437"/>
      </dsp:txXfrm>
    </dsp:sp>
    <dsp:sp modelId="{12315F6D-DF8B-4EE4-B0AE-41348CF405CA}">
      <dsp:nvSpPr>
        <dsp:cNvPr id="0" name=""/>
        <dsp:cNvSpPr/>
      </dsp:nvSpPr>
      <dsp:spPr>
        <a:xfrm>
          <a:off x="2083613" y="1422778"/>
          <a:ext cx="849121" cy="84912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7925D8-56D6-4327-9736-2C4C58FD259B}">
      <dsp:nvSpPr>
        <dsp:cNvPr id="0" name=""/>
        <dsp:cNvSpPr/>
      </dsp:nvSpPr>
      <dsp:spPr>
        <a:xfrm>
          <a:off x="2083613" y="1422778"/>
          <a:ext cx="849121" cy="84912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89071F-6FF9-4AFC-B8D2-291661090503}">
      <dsp:nvSpPr>
        <dsp:cNvPr id="0" name=""/>
        <dsp:cNvSpPr/>
      </dsp:nvSpPr>
      <dsp:spPr>
        <a:xfrm>
          <a:off x="1659052" y="1575620"/>
          <a:ext cx="1698243" cy="54343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400" kern="1200" dirty="0" err="1" smtClean="0"/>
            <a:t>iFFT</a:t>
          </a:r>
          <a:endParaRPr lang="pt-PT" sz="3400" kern="1200" dirty="0"/>
        </a:p>
      </dsp:txBody>
      <dsp:txXfrm>
        <a:off x="1659052" y="1575620"/>
        <a:ext cx="1698243" cy="543437"/>
      </dsp:txXfrm>
    </dsp:sp>
    <dsp:sp modelId="{976D388A-D7BC-4197-8FDA-C1592121D831}">
      <dsp:nvSpPr>
        <dsp:cNvPr id="0" name=""/>
        <dsp:cNvSpPr/>
      </dsp:nvSpPr>
      <dsp:spPr>
        <a:xfrm>
          <a:off x="424566" y="1422778"/>
          <a:ext cx="849121" cy="84912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D2B404-1511-499D-A8CA-7C8831725020}">
      <dsp:nvSpPr>
        <dsp:cNvPr id="0" name=""/>
        <dsp:cNvSpPr/>
      </dsp:nvSpPr>
      <dsp:spPr>
        <a:xfrm>
          <a:off x="424566" y="1422778"/>
          <a:ext cx="849121" cy="84912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AF2A2-45BD-4C0B-A270-CFFB97578F2E}">
      <dsp:nvSpPr>
        <dsp:cNvPr id="0" name=""/>
        <dsp:cNvSpPr/>
      </dsp:nvSpPr>
      <dsp:spPr>
        <a:xfrm>
          <a:off x="5" y="1575620"/>
          <a:ext cx="1698243" cy="54343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400" kern="1200" dirty="0" smtClean="0"/>
            <a:t>FFT</a:t>
          </a:r>
          <a:endParaRPr lang="pt-PT" sz="3400" kern="1200" dirty="0"/>
        </a:p>
      </dsp:txBody>
      <dsp:txXfrm>
        <a:off x="5" y="1575620"/>
        <a:ext cx="1698243" cy="543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212C7E-52CD-4737-AADF-8767F3496143}">
      <dsp:nvSpPr>
        <dsp:cNvPr id="0" name=""/>
        <dsp:cNvSpPr/>
      </dsp:nvSpPr>
      <dsp:spPr>
        <a:xfrm>
          <a:off x="849126" y="696279"/>
          <a:ext cx="923708" cy="726498"/>
        </a:xfrm>
        <a:custGeom>
          <a:avLst/>
          <a:gdLst/>
          <a:ahLst/>
          <a:cxnLst/>
          <a:rect l="0" t="0" r="0" b="0"/>
          <a:pathLst>
            <a:path>
              <a:moveTo>
                <a:pt x="923708" y="0"/>
              </a:moveTo>
              <a:lnTo>
                <a:pt x="923708" y="548183"/>
              </a:lnTo>
              <a:lnTo>
                <a:pt x="0" y="548183"/>
              </a:lnTo>
              <a:lnTo>
                <a:pt x="0" y="7264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BA689-1FC6-4033-A4BA-1ABC5639E1AD}">
      <dsp:nvSpPr>
        <dsp:cNvPr id="0" name=""/>
        <dsp:cNvSpPr/>
      </dsp:nvSpPr>
      <dsp:spPr>
        <a:xfrm>
          <a:off x="1772835" y="696279"/>
          <a:ext cx="735339" cy="726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8183"/>
              </a:lnTo>
              <a:lnTo>
                <a:pt x="735339" y="548183"/>
              </a:lnTo>
              <a:lnTo>
                <a:pt x="735339" y="7264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4AB7EE-FEE7-4E47-B245-BA27FD425379}">
      <dsp:nvSpPr>
        <dsp:cNvPr id="0" name=""/>
        <dsp:cNvSpPr/>
      </dsp:nvSpPr>
      <dsp:spPr>
        <a:xfrm>
          <a:off x="1348274" y="-152841"/>
          <a:ext cx="849121" cy="84912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E816FF-E656-9541-8A8A-B23F753A7AD5}">
      <dsp:nvSpPr>
        <dsp:cNvPr id="0" name=""/>
        <dsp:cNvSpPr/>
      </dsp:nvSpPr>
      <dsp:spPr>
        <a:xfrm>
          <a:off x="1348274" y="-152841"/>
          <a:ext cx="849121" cy="84912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A3563-C55E-654B-9799-D442F0787CB4}">
      <dsp:nvSpPr>
        <dsp:cNvPr id="0" name=""/>
        <dsp:cNvSpPr/>
      </dsp:nvSpPr>
      <dsp:spPr>
        <a:xfrm>
          <a:off x="923713" y="0"/>
          <a:ext cx="1698243" cy="54343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kern="1200" dirty="0" smtClean="0"/>
            <a:t>Pipeline</a:t>
          </a:r>
          <a:endParaRPr lang="pt-PT" sz="3200" kern="1200" dirty="0"/>
        </a:p>
      </dsp:txBody>
      <dsp:txXfrm>
        <a:off x="923713" y="0"/>
        <a:ext cx="1698243" cy="543437"/>
      </dsp:txXfrm>
    </dsp:sp>
    <dsp:sp modelId="{12315F6D-DF8B-4EE4-B0AE-41348CF405CA}">
      <dsp:nvSpPr>
        <dsp:cNvPr id="0" name=""/>
        <dsp:cNvSpPr/>
      </dsp:nvSpPr>
      <dsp:spPr>
        <a:xfrm>
          <a:off x="2083613" y="1422778"/>
          <a:ext cx="849121" cy="84912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7925D8-56D6-4327-9736-2C4C58FD259B}">
      <dsp:nvSpPr>
        <dsp:cNvPr id="0" name=""/>
        <dsp:cNvSpPr/>
      </dsp:nvSpPr>
      <dsp:spPr>
        <a:xfrm>
          <a:off x="2083613" y="1422778"/>
          <a:ext cx="849121" cy="84912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89071F-6FF9-4AFC-B8D2-291661090503}">
      <dsp:nvSpPr>
        <dsp:cNvPr id="0" name=""/>
        <dsp:cNvSpPr/>
      </dsp:nvSpPr>
      <dsp:spPr>
        <a:xfrm>
          <a:off x="1659052" y="1575620"/>
          <a:ext cx="1698243" cy="54343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kern="1200" dirty="0" err="1" smtClean="0"/>
            <a:t>iFFT</a:t>
          </a:r>
          <a:endParaRPr lang="pt-PT" sz="3200" kern="1200" dirty="0"/>
        </a:p>
      </dsp:txBody>
      <dsp:txXfrm>
        <a:off x="1659052" y="1575620"/>
        <a:ext cx="1698243" cy="543437"/>
      </dsp:txXfrm>
    </dsp:sp>
    <dsp:sp modelId="{976D388A-D7BC-4197-8FDA-C1592121D831}">
      <dsp:nvSpPr>
        <dsp:cNvPr id="0" name=""/>
        <dsp:cNvSpPr/>
      </dsp:nvSpPr>
      <dsp:spPr>
        <a:xfrm>
          <a:off x="424566" y="1422778"/>
          <a:ext cx="849121" cy="84912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D2B404-1511-499D-A8CA-7C8831725020}">
      <dsp:nvSpPr>
        <dsp:cNvPr id="0" name=""/>
        <dsp:cNvSpPr/>
      </dsp:nvSpPr>
      <dsp:spPr>
        <a:xfrm>
          <a:off x="424566" y="1422778"/>
          <a:ext cx="849121" cy="84912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AF2A2-45BD-4C0B-A270-CFFB97578F2E}">
      <dsp:nvSpPr>
        <dsp:cNvPr id="0" name=""/>
        <dsp:cNvSpPr/>
      </dsp:nvSpPr>
      <dsp:spPr>
        <a:xfrm>
          <a:off x="5" y="1575620"/>
          <a:ext cx="1698243" cy="54343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kern="1200" dirty="0" smtClean="0"/>
            <a:t>FFT</a:t>
          </a:r>
          <a:endParaRPr lang="pt-PT" sz="3200" kern="1200" dirty="0"/>
        </a:p>
      </dsp:txBody>
      <dsp:txXfrm>
        <a:off x="5" y="1575620"/>
        <a:ext cx="1698243" cy="5434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212C7E-52CD-4737-AADF-8767F3496143}">
      <dsp:nvSpPr>
        <dsp:cNvPr id="0" name=""/>
        <dsp:cNvSpPr/>
      </dsp:nvSpPr>
      <dsp:spPr>
        <a:xfrm>
          <a:off x="849126" y="696279"/>
          <a:ext cx="923708" cy="726498"/>
        </a:xfrm>
        <a:custGeom>
          <a:avLst/>
          <a:gdLst/>
          <a:ahLst/>
          <a:cxnLst/>
          <a:rect l="0" t="0" r="0" b="0"/>
          <a:pathLst>
            <a:path>
              <a:moveTo>
                <a:pt x="923708" y="0"/>
              </a:moveTo>
              <a:lnTo>
                <a:pt x="923708" y="548183"/>
              </a:lnTo>
              <a:lnTo>
                <a:pt x="0" y="548183"/>
              </a:lnTo>
              <a:lnTo>
                <a:pt x="0" y="7264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BA689-1FC6-4033-A4BA-1ABC5639E1AD}">
      <dsp:nvSpPr>
        <dsp:cNvPr id="0" name=""/>
        <dsp:cNvSpPr/>
      </dsp:nvSpPr>
      <dsp:spPr>
        <a:xfrm>
          <a:off x="1772835" y="696279"/>
          <a:ext cx="735339" cy="726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8183"/>
              </a:lnTo>
              <a:lnTo>
                <a:pt x="735339" y="548183"/>
              </a:lnTo>
              <a:lnTo>
                <a:pt x="735339" y="7264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4AB7EE-FEE7-4E47-B245-BA27FD425379}">
      <dsp:nvSpPr>
        <dsp:cNvPr id="0" name=""/>
        <dsp:cNvSpPr/>
      </dsp:nvSpPr>
      <dsp:spPr>
        <a:xfrm>
          <a:off x="1348274" y="-152841"/>
          <a:ext cx="849121" cy="84912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E816FF-E656-9541-8A8A-B23F753A7AD5}">
      <dsp:nvSpPr>
        <dsp:cNvPr id="0" name=""/>
        <dsp:cNvSpPr/>
      </dsp:nvSpPr>
      <dsp:spPr>
        <a:xfrm>
          <a:off x="1348274" y="-152841"/>
          <a:ext cx="849121" cy="84912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A3563-C55E-654B-9799-D442F0787CB4}">
      <dsp:nvSpPr>
        <dsp:cNvPr id="0" name=""/>
        <dsp:cNvSpPr/>
      </dsp:nvSpPr>
      <dsp:spPr>
        <a:xfrm>
          <a:off x="923713" y="0"/>
          <a:ext cx="1698243" cy="54343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kern="1200" dirty="0" smtClean="0"/>
            <a:t>Pipeline</a:t>
          </a:r>
          <a:endParaRPr lang="pt-PT" sz="3200" kern="1200" dirty="0"/>
        </a:p>
      </dsp:txBody>
      <dsp:txXfrm>
        <a:off x="923713" y="0"/>
        <a:ext cx="1698243" cy="543437"/>
      </dsp:txXfrm>
    </dsp:sp>
    <dsp:sp modelId="{12315F6D-DF8B-4EE4-B0AE-41348CF405CA}">
      <dsp:nvSpPr>
        <dsp:cNvPr id="0" name=""/>
        <dsp:cNvSpPr/>
      </dsp:nvSpPr>
      <dsp:spPr>
        <a:xfrm>
          <a:off x="2083613" y="1422778"/>
          <a:ext cx="849121" cy="84912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7925D8-56D6-4327-9736-2C4C58FD259B}">
      <dsp:nvSpPr>
        <dsp:cNvPr id="0" name=""/>
        <dsp:cNvSpPr/>
      </dsp:nvSpPr>
      <dsp:spPr>
        <a:xfrm>
          <a:off x="2083613" y="1422778"/>
          <a:ext cx="849121" cy="84912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89071F-6FF9-4AFC-B8D2-291661090503}">
      <dsp:nvSpPr>
        <dsp:cNvPr id="0" name=""/>
        <dsp:cNvSpPr/>
      </dsp:nvSpPr>
      <dsp:spPr>
        <a:xfrm>
          <a:off x="1659052" y="1575620"/>
          <a:ext cx="1698243" cy="54343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kern="1200" dirty="0" err="1" smtClean="0"/>
            <a:t>iFFT</a:t>
          </a:r>
          <a:endParaRPr lang="pt-PT" sz="3200" kern="1200" dirty="0"/>
        </a:p>
      </dsp:txBody>
      <dsp:txXfrm>
        <a:off x="1659052" y="1575620"/>
        <a:ext cx="1698243" cy="543437"/>
      </dsp:txXfrm>
    </dsp:sp>
    <dsp:sp modelId="{976D388A-D7BC-4197-8FDA-C1592121D831}">
      <dsp:nvSpPr>
        <dsp:cNvPr id="0" name=""/>
        <dsp:cNvSpPr/>
      </dsp:nvSpPr>
      <dsp:spPr>
        <a:xfrm>
          <a:off x="424566" y="1422778"/>
          <a:ext cx="849121" cy="84912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D2B404-1511-499D-A8CA-7C8831725020}">
      <dsp:nvSpPr>
        <dsp:cNvPr id="0" name=""/>
        <dsp:cNvSpPr/>
      </dsp:nvSpPr>
      <dsp:spPr>
        <a:xfrm>
          <a:off x="424566" y="1422778"/>
          <a:ext cx="849121" cy="84912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AF2A2-45BD-4C0B-A270-CFFB97578F2E}">
      <dsp:nvSpPr>
        <dsp:cNvPr id="0" name=""/>
        <dsp:cNvSpPr/>
      </dsp:nvSpPr>
      <dsp:spPr>
        <a:xfrm>
          <a:off x="5" y="1575620"/>
          <a:ext cx="1698243" cy="54343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kern="1200" dirty="0" smtClean="0"/>
            <a:t>FFT</a:t>
          </a:r>
          <a:endParaRPr lang="pt-PT" sz="3200" kern="1200" dirty="0"/>
        </a:p>
      </dsp:txBody>
      <dsp:txXfrm>
        <a:off x="5" y="1575620"/>
        <a:ext cx="1698243" cy="5434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C1B56-CA5C-5D42-8B8C-04C36DCAF721}">
      <dsp:nvSpPr>
        <dsp:cNvPr id="0" name=""/>
        <dsp:cNvSpPr/>
      </dsp:nvSpPr>
      <dsp:spPr>
        <a:xfrm>
          <a:off x="4209" y="633248"/>
          <a:ext cx="1304832" cy="1149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Evaluate condition on the host</a:t>
          </a:r>
          <a:endParaRPr lang="en-US" sz="1700" kern="1200" dirty="0"/>
        </a:p>
      </dsp:txBody>
      <dsp:txXfrm>
        <a:off x="37888" y="666927"/>
        <a:ext cx="1237474" cy="1082525"/>
      </dsp:txXfrm>
    </dsp:sp>
    <dsp:sp modelId="{2DC8F8C4-81D6-634C-8D3E-316D8B364D12}">
      <dsp:nvSpPr>
        <dsp:cNvPr id="0" name=""/>
        <dsp:cNvSpPr/>
      </dsp:nvSpPr>
      <dsp:spPr>
        <a:xfrm>
          <a:off x="1439524" y="1046391"/>
          <a:ext cx="276624" cy="323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>
            <a:solidFill>
              <a:schemeClr val="tx1"/>
            </a:solidFill>
          </a:endParaRPr>
        </a:p>
      </dsp:txBody>
      <dsp:txXfrm>
        <a:off x="1439524" y="1111111"/>
        <a:ext cx="193637" cy="194158"/>
      </dsp:txXfrm>
    </dsp:sp>
    <dsp:sp modelId="{346A5249-0773-2F48-9A2C-F55A3273909C}">
      <dsp:nvSpPr>
        <dsp:cNvPr id="0" name=""/>
        <dsp:cNvSpPr/>
      </dsp:nvSpPr>
      <dsp:spPr>
        <a:xfrm>
          <a:off x="1830974" y="633248"/>
          <a:ext cx="1304832" cy="1149883"/>
        </a:xfrm>
        <a:prstGeom prst="roundRect">
          <a:avLst>
            <a:gd name="adj" fmla="val 10000"/>
          </a:avLst>
        </a:prstGeom>
        <a:solidFill>
          <a:srgbClr val="10253F"/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Upload/Update partition to GPU #1</a:t>
          </a:r>
        </a:p>
      </dsp:txBody>
      <dsp:txXfrm>
        <a:off x="1864653" y="666927"/>
        <a:ext cx="1237474" cy="1082525"/>
      </dsp:txXfrm>
    </dsp:sp>
    <dsp:sp modelId="{9F80E384-6572-0940-8D3C-56A5F564B506}">
      <dsp:nvSpPr>
        <dsp:cNvPr id="0" name=""/>
        <dsp:cNvSpPr/>
      </dsp:nvSpPr>
      <dsp:spPr>
        <a:xfrm>
          <a:off x="3266290" y="1046391"/>
          <a:ext cx="276624" cy="323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266290" y="1111111"/>
        <a:ext cx="193637" cy="194158"/>
      </dsp:txXfrm>
    </dsp:sp>
    <dsp:sp modelId="{21E133CE-F8D3-204C-9F56-A4FDD4279FED}">
      <dsp:nvSpPr>
        <dsp:cNvPr id="0" name=""/>
        <dsp:cNvSpPr/>
      </dsp:nvSpPr>
      <dsp:spPr>
        <a:xfrm>
          <a:off x="3657739" y="633248"/>
          <a:ext cx="1304832" cy="1149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Body</a:t>
          </a:r>
          <a:endParaRPr lang="en-US" sz="1700" kern="1200" dirty="0"/>
        </a:p>
      </dsp:txBody>
      <dsp:txXfrm>
        <a:off x="3691418" y="666927"/>
        <a:ext cx="1237474" cy="1082525"/>
      </dsp:txXfrm>
    </dsp:sp>
    <dsp:sp modelId="{FA2997A3-4CF4-0E4C-9274-B047057FAC90}">
      <dsp:nvSpPr>
        <dsp:cNvPr id="0" name=""/>
        <dsp:cNvSpPr/>
      </dsp:nvSpPr>
      <dsp:spPr>
        <a:xfrm>
          <a:off x="5093055" y="1046391"/>
          <a:ext cx="276624" cy="323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5093055" y="1111111"/>
        <a:ext cx="193637" cy="194158"/>
      </dsp:txXfrm>
    </dsp:sp>
    <dsp:sp modelId="{35E3DFCE-C6F2-0145-8207-04A64FA9A1C6}">
      <dsp:nvSpPr>
        <dsp:cNvPr id="0" name=""/>
        <dsp:cNvSpPr/>
      </dsp:nvSpPr>
      <dsp:spPr>
        <a:xfrm>
          <a:off x="5484505" y="633248"/>
          <a:ext cx="1304832" cy="1149883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Download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data to host</a:t>
          </a:r>
          <a:endParaRPr lang="en-US" sz="1700" kern="1200" dirty="0"/>
        </a:p>
      </dsp:txBody>
      <dsp:txXfrm>
        <a:off x="5518184" y="666927"/>
        <a:ext cx="1237474" cy="1082525"/>
      </dsp:txXfrm>
    </dsp:sp>
    <dsp:sp modelId="{7EA32E8C-D5FF-A94D-8E0C-634FE945AAE4}">
      <dsp:nvSpPr>
        <dsp:cNvPr id="0" name=""/>
        <dsp:cNvSpPr/>
      </dsp:nvSpPr>
      <dsp:spPr>
        <a:xfrm>
          <a:off x="6919820" y="1046391"/>
          <a:ext cx="276624" cy="323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6919820" y="1111111"/>
        <a:ext cx="193637" cy="194158"/>
      </dsp:txXfrm>
    </dsp:sp>
    <dsp:sp modelId="{A349956C-668C-C74E-88D3-A56BB4D092F6}">
      <dsp:nvSpPr>
        <dsp:cNvPr id="0" name=""/>
        <dsp:cNvSpPr/>
      </dsp:nvSpPr>
      <dsp:spPr>
        <a:xfrm>
          <a:off x="7311270" y="633248"/>
          <a:ext cx="1304832" cy="1149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Update loop state</a:t>
          </a:r>
          <a:endParaRPr lang="en-US" sz="1700" kern="1200" dirty="0"/>
        </a:p>
      </dsp:txBody>
      <dsp:txXfrm>
        <a:off x="7344949" y="666927"/>
        <a:ext cx="1237474" cy="10825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C1B56-CA5C-5D42-8B8C-04C36DCAF721}">
      <dsp:nvSpPr>
        <dsp:cNvPr id="0" name=""/>
        <dsp:cNvSpPr/>
      </dsp:nvSpPr>
      <dsp:spPr>
        <a:xfrm>
          <a:off x="4209" y="633248"/>
          <a:ext cx="1304832" cy="1149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Evaluate condition on the host</a:t>
          </a:r>
          <a:endParaRPr lang="en-US" sz="1700" kern="1200" dirty="0"/>
        </a:p>
      </dsp:txBody>
      <dsp:txXfrm>
        <a:off x="37888" y="666927"/>
        <a:ext cx="1237474" cy="1082525"/>
      </dsp:txXfrm>
    </dsp:sp>
    <dsp:sp modelId="{2DC8F8C4-81D6-634C-8D3E-316D8B364D12}">
      <dsp:nvSpPr>
        <dsp:cNvPr id="0" name=""/>
        <dsp:cNvSpPr/>
      </dsp:nvSpPr>
      <dsp:spPr>
        <a:xfrm>
          <a:off x="1439524" y="1046391"/>
          <a:ext cx="276624" cy="323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>
            <a:solidFill>
              <a:schemeClr val="tx1"/>
            </a:solidFill>
          </a:endParaRPr>
        </a:p>
      </dsp:txBody>
      <dsp:txXfrm>
        <a:off x="1439524" y="1111111"/>
        <a:ext cx="193637" cy="194158"/>
      </dsp:txXfrm>
    </dsp:sp>
    <dsp:sp modelId="{346A5249-0773-2F48-9A2C-F55A3273909C}">
      <dsp:nvSpPr>
        <dsp:cNvPr id="0" name=""/>
        <dsp:cNvSpPr/>
      </dsp:nvSpPr>
      <dsp:spPr>
        <a:xfrm>
          <a:off x="1830974" y="633248"/>
          <a:ext cx="1304832" cy="1149883"/>
        </a:xfrm>
        <a:prstGeom prst="roundRect">
          <a:avLst>
            <a:gd name="adj" fmla="val 10000"/>
          </a:avLst>
        </a:prstGeom>
        <a:solidFill>
          <a:srgbClr val="10253F"/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Upload/Update partition to GPU #N</a:t>
          </a:r>
        </a:p>
      </dsp:txBody>
      <dsp:txXfrm>
        <a:off x="1864653" y="666927"/>
        <a:ext cx="1237474" cy="1082525"/>
      </dsp:txXfrm>
    </dsp:sp>
    <dsp:sp modelId="{9F80E384-6572-0940-8D3C-56A5F564B506}">
      <dsp:nvSpPr>
        <dsp:cNvPr id="0" name=""/>
        <dsp:cNvSpPr/>
      </dsp:nvSpPr>
      <dsp:spPr>
        <a:xfrm>
          <a:off x="3266290" y="1046391"/>
          <a:ext cx="276624" cy="323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266290" y="1111111"/>
        <a:ext cx="193637" cy="194158"/>
      </dsp:txXfrm>
    </dsp:sp>
    <dsp:sp modelId="{21E133CE-F8D3-204C-9F56-A4FDD4279FED}">
      <dsp:nvSpPr>
        <dsp:cNvPr id="0" name=""/>
        <dsp:cNvSpPr/>
      </dsp:nvSpPr>
      <dsp:spPr>
        <a:xfrm>
          <a:off x="3657739" y="633248"/>
          <a:ext cx="1304832" cy="1149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Body</a:t>
          </a:r>
          <a:endParaRPr lang="en-US" sz="1700" kern="1200" dirty="0"/>
        </a:p>
      </dsp:txBody>
      <dsp:txXfrm>
        <a:off x="3691418" y="666927"/>
        <a:ext cx="1237474" cy="1082525"/>
      </dsp:txXfrm>
    </dsp:sp>
    <dsp:sp modelId="{FA2997A3-4CF4-0E4C-9274-B047057FAC90}">
      <dsp:nvSpPr>
        <dsp:cNvPr id="0" name=""/>
        <dsp:cNvSpPr/>
      </dsp:nvSpPr>
      <dsp:spPr>
        <a:xfrm>
          <a:off x="5093055" y="1046391"/>
          <a:ext cx="276624" cy="323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5093055" y="1111111"/>
        <a:ext cx="193637" cy="194158"/>
      </dsp:txXfrm>
    </dsp:sp>
    <dsp:sp modelId="{35E3DFCE-C6F2-0145-8207-04A64FA9A1C6}">
      <dsp:nvSpPr>
        <dsp:cNvPr id="0" name=""/>
        <dsp:cNvSpPr/>
      </dsp:nvSpPr>
      <dsp:spPr>
        <a:xfrm>
          <a:off x="5484505" y="633248"/>
          <a:ext cx="1304832" cy="1149883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Download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data to host</a:t>
          </a:r>
          <a:endParaRPr lang="en-US" sz="1700" kern="1200" dirty="0"/>
        </a:p>
      </dsp:txBody>
      <dsp:txXfrm>
        <a:off x="5518184" y="666927"/>
        <a:ext cx="1237474" cy="1082525"/>
      </dsp:txXfrm>
    </dsp:sp>
    <dsp:sp modelId="{7EA32E8C-D5FF-A94D-8E0C-634FE945AAE4}">
      <dsp:nvSpPr>
        <dsp:cNvPr id="0" name=""/>
        <dsp:cNvSpPr/>
      </dsp:nvSpPr>
      <dsp:spPr>
        <a:xfrm>
          <a:off x="6919820" y="1046391"/>
          <a:ext cx="276624" cy="323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6919820" y="1111111"/>
        <a:ext cx="193637" cy="194158"/>
      </dsp:txXfrm>
    </dsp:sp>
    <dsp:sp modelId="{A349956C-668C-C74E-88D3-A56BB4D092F6}">
      <dsp:nvSpPr>
        <dsp:cNvPr id="0" name=""/>
        <dsp:cNvSpPr/>
      </dsp:nvSpPr>
      <dsp:spPr>
        <a:xfrm>
          <a:off x="7311270" y="633248"/>
          <a:ext cx="1304832" cy="1149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Update loop state</a:t>
          </a:r>
          <a:endParaRPr lang="en-US" sz="1700" kern="1200" dirty="0"/>
        </a:p>
      </dsp:txBody>
      <dsp:txXfrm>
        <a:off x="7344949" y="666927"/>
        <a:ext cx="1237474" cy="10825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212C7E-52CD-4737-AADF-8767F3496143}">
      <dsp:nvSpPr>
        <dsp:cNvPr id="0" name=""/>
        <dsp:cNvSpPr/>
      </dsp:nvSpPr>
      <dsp:spPr>
        <a:xfrm>
          <a:off x="849126" y="696279"/>
          <a:ext cx="923708" cy="726498"/>
        </a:xfrm>
        <a:custGeom>
          <a:avLst/>
          <a:gdLst/>
          <a:ahLst/>
          <a:cxnLst/>
          <a:rect l="0" t="0" r="0" b="0"/>
          <a:pathLst>
            <a:path>
              <a:moveTo>
                <a:pt x="923708" y="0"/>
              </a:moveTo>
              <a:lnTo>
                <a:pt x="923708" y="548183"/>
              </a:lnTo>
              <a:lnTo>
                <a:pt x="0" y="548183"/>
              </a:lnTo>
              <a:lnTo>
                <a:pt x="0" y="7264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BA689-1FC6-4033-A4BA-1ABC5639E1AD}">
      <dsp:nvSpPr>
        <dsp:cNvPr id="0" name=""/>
        <dsp:cNvSpPr/>
      </dsp:nvSpPr>
      <dsp:spPr>
        <a:xfrm>
          <a:off x="1772835" y="696279"/>
          <a:ext cx="735339" cy="726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8183"/>
              </a:lnTo>
              <a:lnTo>
                <a:pt x="735339" y="548183"/>
              </a:lnTo>
              <a:lnTo>
                <a:pt x="735339" y="7264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4AB7EE-FEE7-4E47-B245-BA27FD425379}">
      <dsp:nvSpPr>
        <dsp:cNvPr id="0" name=""/>
        <dsp:cNvSpPr/>
      </dsp:nvSpPr>
      <dsp:spPr>
        <a:xfrm>
          <a:off x="1348274" y="-152841"/>
          <a:ext cx="849121" cy="84912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E816FF-E656-9541-8A8A-B23F753A7AD5}">
      <dsp:nvSpPr>
        <dsp:cNvPr id="0" name=""/>
        <dsp:cNvSpPr/>
      </dsp:nvSpPr>
      <dsp:spPr>
        <a:xfrm>
          <a:off x="1348274" y="-152841"/>
          <a:ext cx="849121" cy="84912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A3563-C55E-654B-9799-D442F0787CB4}">
      <dsp:nvSpPr>
        <dsp:cNvPr id="0" name=""/>
        <dsp:cNvSpPr/>
      </dsp:nvSpPr>
      <dsp:spPr>
        <a:xfrm>
          <a:off x="923713" y="0"/>
          <a:ext cx="1698243" cy="54343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400" kern="1200" dirty="0" smtClean="0"/>
            <a:t>Pipeline</a:t>
          </a:r>
          <a:endParaRPr lang="pt-PT" sz="3400" kern="1200" dirty="0"/>
        </a:p>
      </dsp:txBody>
      <dsp:txXfrm>
        <a:off x="923713" y="0"/>
        <a:ext cx="1698243" cy="543437"/>
      </dsp:txXfrm>
    </dsp:sp>
    <dsp:sp modelId="{12315F6D-DF8B-4EE4-B0AE-41348CF405CA}">
      <dsp:nvSpPr>
        <dsp:cNvPr id="0" name=""/>
        <dsp:cNvSpPr/>
      </dsp:nvSpPr>
      <dsp:spPr>
        <a:xfrm>
          <a:off x="2083613" y="1422778"/>
          <a:ext cx="849121" cy="84912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7925D8-56D6-4327-9736-2C4C58FD259B}">
      <dsp:nvSpPr>
        <dsp:cNvPr id="0" name=""/>
        <dsp:cNvSpPr/>
      </dsp:nvSpPr>
      <dsp:spPr>
        <a:xfrm>
          <a:off x="2083613" y="1422778"/>
          <a:ext cx="849121" cy="84912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89071F-6FF9-4AFC-B8D2-291661090503}">
      <dsp:nvSpPr>
        <dsp:cNvPr id="0" name=""/>
        <dsp:cNvSpPr/>
      </dsp:nvSpPr>
      <dsp:spPr>
        <a:xfrm>
          <a:off x="1659052" y="1575620"/>
          <a:ext cx="1698243" cy="54343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400" kern="1200" dirty="0" err="1" smtClean="0"/>
            <a:t>iFFT</a:t>
          </a:r>
          <a:endParaRPr lang="pt-PT" sz="3400" kern="1200" dirty="0"/>
        </a:p>
      </dsp:txBody>
      <dsp:txXfrm>
        <a:off x="1659052" y="1575620"/>
        <a:ext cx="1698243" cy="543437"/>
      </dsp:txXfrm>
    </dsp:sp>
    <dsp:sp modelId="{976D388A-D7BC-4197-8FDA-C1592121D831}">
      <dsp:nvSpPr>
        <dsp:cNvPr id="0" name=""/>
        <dsp:cNvSpPr/>
      </dsp:nvSpPr>
      <dsp:spPr>
        <a:xfrm>
          <a:off x="424566" y="1422778"/>
          <a:ext cx="849121" cy="84912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D2B404-1511-499D-A8CA-7C8831725020}">
      <dsp:nvSpPr>
        <dsp:cNvPr id="0" name=""/>
        <dsp:cNvSpPr/>
      </dsp:nvSpPr>
      <dsp:spPr>
        <a:xfrm>
          <a:off x="424566" y="1422778"/>
          <a:ext cx="849121" cy="84912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AF2A2-45BD-4C0B-A270-CFFB97578F2E}">
      <dsp:nvSpPr>
        <dsp:cNvPr id="0" name=""/>
        <dsp:cNvSpPr/>
      </dsp:nvSpPr>
      <dsp:spPr>
        <a:xfrm>
          <a:off x="5" y="1575620"/>
          <a:ext cx="1698243" cy="54343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400" kern="1200" dirty="0" smtClean="0"/>
            <a:t>FFT</a:t>
          </a:r>
          <a:endParaRPr lang="pt-PT" sz="3400" kern="1200" dirty="0"/>
        </a:p>
      </dsp:txBody>
      <dsp:txXfrm>
        <a:off x="5" y="1575620"/>
        <a:ext cx="1698243" cy="543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F209A-7B76-A44E-967F-45F16E71E4C3}" type="datetimeFigureOut">
              <a:rPr lang="en-US" smtClean="0"/>
              <a:t>24/08/14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7D04D-B903-6F4E-91E4-C19B42AD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966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4C438-7EF0-854D-851C-49EA28F0373B}" type="datetimeFigureOut">
              <a:rPr lang="en-US" smtClean="0"/>
              <a:t>24/08/14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1F2F1-C98D-EB44-A544-725B3741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926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1F2F1-C98D-EB44-A544-725B37416F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38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Compara, atraves</a:t>
            </a:r>
            <a:r>
              <a:rPr lang="pt-PT" baseline="0" dirty="0" smtClean="0"/>
              <a:t> do speedup, execuções só...</a:t>
            </a:r>
          </a:p>
          <a:p>
            <a:pPr marL="174708" indent="-174708">
              <a:buFontTx/>
              <a:buChar char="-"/>
            </a:pPr>
            <a:r>
              <a:rPr lang="pt-PT" baseline="0" dirty="0" smtClean="0"/>
              <a:t>Speedups sugnificativos</a:t>
            </a:r>
          </a:p>
          <a:p>
            <a:pPr marL="174708" indent="-174708">
              <a:buFontTx/>
              <a:buChar char="-"/>
            </a:pPr>
            <a:r>
              <a:rPr lang="pt-PT" baseline="0" dirty="0" smtClean="0"/>
              <a:t>Apesar de algumas diferenças de performances em alguns benchmarks....</a:t>
            </a:r>
          </a:p>
          <a:p>
            <a:pPr marL="174708" indent="-174708">
              <a:buFontTx/>
              <a:buChar char="-"/>
            </a:pPr>
            <a:endParaRPr lang="pt-PT" baseline="0" dirty="0" smtClean="0"/>
          </a:p>
          <a:p>
            <a:r>
              <a:rPr lang="pt-PT" baseline="0" dirty="0" smtClean="0"/>
              <a:t>Explicar nbody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39111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r>
              <a:rPr lang="pt-PT" dirty="0" smtClean="0"/>
              <a:t>Fission compensa sempre</a:t>
            </a:r>
          </a:p>
          <a:p>
            <a:pPr marL="174708" indent="-174708">
              <a:buFontTx/>
              <a:buChar char="-"/>
            </a:pPr>
            <a:r>
              <a:rPr lang="pt-PT" dirty="0" smtClean="0"/>
              <a:t>Arquitectura</a:t>
            </a:r>
            <a:r>
              <a:rPr lang="pt-PT" baseline="0" dirty="0" smtClean="0"/>
              <a:t> Numa pode influênciar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C9170-6CDB-426A-9414-0215503D4135}" type="slidenum">
              <a:rPr lang="pt-PT" smtClean="0"/>
              <a:t>31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27813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r>
              <a:rPr lang="pt-PT" dirty="0" smtClean="0"/>
              <a:t>Performance medida</a:t>
            </a:r>
            <a:r>
              <a:rPr lang="pt-PT" baseline="0" dirty="0" smtClean="0"/>
              <a:t> durante a caracterização</a:t>
            </a:r>
            <a:endParaRPr lang="pt-PT" dirty="0" smtClean="0"/>
          </a:p>
          <a:p>
            <a:pPr marL="174708" indent="-174708">
              <a:buFontTx/>
              <a:buChar char="-"/>
            </a:pPr>
            <a:r>
              <a:rPr lang="pt-PT" dirty="0" smtClean="0"/>
              <a:t>Diferença</a:t>
            </a:r>
            <a:r>
              <a:rPr lang="pt-PT" baseline="0" dirty="0" smtClean="0"/>
              <a:t> entre fission e sem fission é bastante notável (NUMA)</a:t>
            </a:r>
          </a:p>
          <a:p>
            <a:pPr marL="174708" indent="-174708">
              <a:buFontTx/>
              <a:buChar char="-"/>
            </a:pPr>
            <a:r>
              <a:rPr lang="pt-PT" dirty="0" smtClean="0"/>
              <a:t>Dentro</a:t>
            </a:r>
            <a:r>
              <a:rPr lang="pt-PT" baseline="0" dirty="0" smtClean="0"/>
              <a:t> das execuções com fission, os resultados são diferentes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C9170-6CDB-426A-9414-0215503D4135}" type="slidenum">
              <a:rPr lang="pt-PT" smtClean="0"/>
              <a:t>32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37756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Isto</a:t>
            </a:r>
            <a:r>
              <a:rPr lang="pt-PT" baseline="0" dirty="0" smtClean="0"/>
              <a:t> vai permitir caracterizar a execuçao como balanceada...</a:t>
            </a:r>
          </a:p>
          <a:p>
            <a:r>
              <a:rPr lang="pt-PT" baseline="0" dirty="0" smtClean="0"/>
              <a:t>Ou desbalanceada se houver uma diferente significante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28601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Meter max 2.0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1F2F1-C98D-EB44-A544-725B37416F0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20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1F2F1-C98D-EB44-A544-725B37416F0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203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1F2F1-C98D-EB44-A544-725B37416F0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92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1F2F1-C98D-EB44-A544-725B37416F0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92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1F2F1-C98D-EB44-A544-725B37416F0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34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motivation </a:t>
            </a:r>
            <a:r>
              <a:rPr lang="en-US" dirty="0" err="1" smtClean="0"/>
              <a:t>arised</a:t>
            </a:r>
            <a:r>
              <a:rPr lang="en-US" dirty="0" smtClean="0"/>
              <a:t> from the </a:t>
            </a:r>
            <a:r>
              <a:rPr lang="en-US" dirty="0" err="1" smtClean="0"/>
              <a:t>dificulty</a:t>
            </a:r>
            <a:r>
              <a:rPr lang="en-US" baseline="0" dirty="0" smtClean="0"/>
              <a:t> of programming </a:t>
            </a:r>
            <a:r>
              <a:rPr lang="en-US" baseline="0" dirty="0" err="1" smtClean="0"/>
              <a:t>cpu</a:t>
            </a:r>
            <a:r>
              <a:rPr lang="en-US" baseline="0" dirty="0" smtClean="0"/>
              <a:t> + </a:t>
            </a:r>
            <a:r>
              <a:rPr lang="en-US" baseline="0" dirty="0" err="1" smtClean="0"/>
              <a:t>gpu</a:t>
            </a:r>
            <a:endParaRPr lang="en-US" baseline="0" dirty="0" smtClean="0"/>
          </a:p>
          <a:p>
            <a:r>
              <a:rPr lang="en-US" baseline="0" dirty="0" smtClean="0"/>
              <a:t>These </a:t>
            </a:r>
            <a:r>
              <a:rPr lang="en-US" baseline="0" dirty="0" err="1" smtClean="0"/>
              <a:t>archs</a:t>
            </a:r>
            <a:r>
              <a:rPr lang="en-US" baseline="0" dirty="0" smtClean="0"/>
              <a:t> are the current standard – </a:t>
            </a:r>
            <a:r>
              <a:rPr lang="en-US" baseline="0" dirty="0" err="1" smtClean="0"/>
              <a:t>gpu</a:t>
            </a:r>
            <a:r>
              <a:rPr lang="en-US" baseline="0" dirty="0" smtClean="0"/>
              <a:t> has steadily established itself as an valid alternative for data intensive </a:t>
            </a:r>
            <a:r>
              <a:rPr lang="en-US" baseline="0" dirty="0" err="1" smtClean="0"/>
              <a:t>coputations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1F2F1-C98D-EB44-A544-725B37416F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79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1F2F1-C98D-EB44-A544-725B37416F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9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1F2F1-C98D-EB44-A544-725B37416F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9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1F2F1-C98D-EB44-A544-725B37416F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9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1F2F1-C98D-EB44-A544-725B37416F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9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1F2F1-C98D-EB44-A544-725B37416F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9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Falar de como estão decompostos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1F2F1-C98D-EB44-A544-725B37416F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45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Compara, atraves</a:t>
            </a:r>
            <a:r>
              <a:rPr lang="pt-PT" baseline="0" dirty="0" smtClean="0"/>
              <a:t> do speedup, execuções só...</a:t>
            </a:r>
          </a:p>
          <a:p>
            <a:pPr marL="174708" indent="-174708">
              <a:buFontTx/>
              <a:buChar char="-"/>
            </a:pPr>
            <a:r>
              <a:rPr lang="pt-PT" baseline="0" dirty="0" smtClean="0"/>
              <a:t>Speedups sugnificativos</a:t>
            </a:r>
          </a:p>
          <a:p>
            <a:pPr marL="174708" indent="-174708">
              <a:buFontTx/>
              <a:buChar char="-"/>
            </a:pPr>
            <a:r>
              <a:rPr lang="pt-PT" baseline="0" dirty="0" smtClean="0"/>
              <a:t>Apesar de algumas diferenças de performances em alguns benchmarks....</a:t>
            </a:r>
          </a:p>
          <a:p>
            <a:pPr marL="174708" indent="-174708">
              <a:buFontTx/>
              <a:buChar char="-"/>
            </a:pPr>
            <a:endParaRPr lang="pt-PT" baseline="0" dirty="0" smtClean="0"/>
          </a:p>
          <a:p>
            <a:r>
              <a:rPr lang="pt-PT" baseline="0" dirty="0" smtClean="0"/>
              <a:t>Explicar nbody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39111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HeteroPar 2014 - Porto, Portugal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Towards the Transparent Execution of Compound </a:t>
            </a:r>
            <a:r>
              <a:rPr lang="en-US" dirty="0" err="1" smtClean="0">
                <a:solidFill>
                  <a:schemeClr val="tx1"/>
                </a:solidFill>
              </a:rPr>
              <a:t>OpenCL</a:t>
            </a:r>
            <a:r>
              <a:rPr lang="en-US" dirty="0" smtClean="0">
                <a:solidFill>
                  <a:schemeClr val="tx1"/>
                </a:solidFill>
              </a:rPr>
              <a:t> Computations in Multi-CPU/Multi-GPU Environments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r>
              <a:rPr lang="pt-PT" smtClean="0"/>
              <a:t>HeteroPar 2014 - Porto, Portugal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Towards the Transparent Execution of Compound OpenCL Computations in Multi-CPU/Multi-GPU Environments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HeteroPar 2014 - Porto, Portugal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Towards the Transparent Execution of Compound OpenCL Computations in Multi-CPU/Multi-GPU Environments 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r>
              <a:rPr lang="pt-PT" smtClean="0"/>
              <a:t>HeteroPar 2014 - Porto, Portugal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Towards the Transparent Execution of Compound OpenCL Computations in Multi-CPU/Multi-GPU Environments 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r>
              <a:rPr lang="pt-PT" smtClean="0"/>
              <a:t>HeteroPar 2014 - Porto, Portugal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Towards the Transparent Execution of Compound OpenCL Computations in Multi-CPU/Multi-GPU Environments 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HeteroPar 2014 - Porto, Portugal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Towards the Transparent Execution of Compound OpenCL Computations in Multi-CPU/Multi-GPU Environments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HeteroPar 2014 - Porto, Portugal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Towards the Transparent Execution of Compound OpenCL Computations in Multi-CPU/Multi-GPU Environments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 b="1">
                <a:solidFill>
                  <a:srgbClr val="5666A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78318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</p:txBody>
      </p:sp>
      <p:sp>
        <p:nvSpPr>
          <p:cNvPr id="23" name="Slide Number Placeholder 5"/>
          <p:cNvSpPr>
            <a:spLocks noGrp="1"/>
          </p:cNvSpPr>
          <p:nvPr userDrawn="1"/>
        </p:nvSpPr>
        <p:spPr>
          <a:xfrm>
            <a:off x="8279904" y="6441046"/>
            <a:ext cx="864096" cy="288032"/>
          </a:xfrm>
          <a:prstGeom prst="rect">
            <a:avLst/>
          </a:prstGeom>
        </p:spPr>
        <p:txBody>
          <a:bodyPr/>
          <a:lstStyle>
            <a:defPPr>
              <a:defRPr lang="pt-PT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256338-2BD8-4A65-BE79-4A13516FD3AD}" type="slidenum">
              <a:rPr lang="pt-PT" sz="1800" smtClean="0"/>
              <a:pPr/>
              <a:t>‹#›</a:t>
            </a:fld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12" name="Rectangle 11"/>
          <p:cNvSpPr/>
          <p:nvPr userDrawn="1"/>
        </p:nvSpPr>
        <p:spPr>
          <a:xfrm rot="16200000">
            <a:off x="-760748" y="5481017"/>
            <a:ext cx="2184044" cy="254908"/>
          </a:xfrm>
          <a:prstGeom prst="rect">
            <a:avLst/>
          </a:prstGeom>
          <a:solidFill>
            <a:srgbClr val="8ABA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 userDrawn="1"/>
        </p:nvSpPr>
        <p:spPr>
          <a:xfrm rot="16200000">
            <a:off x="-763121" y="3306103"/>
            <a:ext cx="2186933" cy="256764"/>
          </a:xfrm>
          <a:prstGeom prst="rect">
            <a:avLst/>
          </a:prstGeom>
          <a:solidFill>
            <a:srgbClr val="5666A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 userDrawn="1"/>
        </p:nvSpPr>
        <p:spPr>
          <a:xfrm rot="16200000">
            <a:off x="-763121" y="1122593"/>
            <a:ext cx="2186933" cy="256764"/>
          </a:xfrm>
          <a:prstGeom prst="rect">
            <a:avLst/>
          </a:prstGeom>
          <a:solidFill>
            <a:srgbClr val="79B6A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85596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HeteroPar 2014 - Porto, Portugal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Towards the Transparent Execution of Compound </a:t>
            </a:r>
            <a:r>
              <a:rPr lang="en-US" dirty="0" err="1" smtClean="0">
                <a:solidFill>
                  <a:schemeClr val="tx1"/>
                </a:solidFill>
              </a:rPr>
              <a:t>OpenCL</a:t>
            </a:r>
            <a:r>
              <a:rPr lang="en-US" dirty="0" smtClean="0">
                <a:solidFill>
                  <a:schemeClr val="tx1"/>
                </a:solidFill>
              </a:rPr>
              <a:t> Computations in Multi-CPU/Multi-GPU Environments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HeteroPar 2014 - Porto, Portugal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Towards the Transparent Execution of Compound </a:t>
            </a:r>
            <a:r>
              <a:rPr lang="en-US" dirty="0" err="1" smtClean="0">
                <a:solidFill>
                  <a:schemeClr val="tx1"/>
                </a:solidFill>
              </a:rPr>
              <a:t>OpenCL</a:t>
            </a:r>
            <a:r>
              <a:rPr lang="en-US" dirty="0" smtClean="0">
                <a:solidFill>
                  <a:schemeClr val="tx1"/>
                </a:solidFill>
              </a:rPr>
              <a:t> Computations in Multi-CPU/Multi-GPU Environments 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HeteroPar 2014 - Porto, Portugal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Towards the Transparent Execution of Compound </a:t>
            </a:r>
            <a:r>
              <a:rPr lang="en-US" dirty="0" err="1" smtClean="0">
                <a:solidFill>
                  <a:schemeClr val="tx1"/>
                </a:solidFill>
              </a:rPr>
              <a:t>OpenCL</a:t>
            </a:r>
            <a:r>
              <a:rPr lang="en-US" dirty="0" smtClean="0">
                <a:solidFill>
                  <a:schemeClr val="tx1"/>
                </a:solidFill>
              </a:rPr>
              <a:t> Computations in Multi-CPU/Multi-GPU Environments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1" y="0"/>
            <a:ext cx="9144001" cy="203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dirty="0" smtClean="0">
                <a:solidFill>
                  <a:schemeClr val="tx1"/>
                </a:solidFill>
              </a:rPr>
              <a:t>Towards the Transparent Execution of Compound </a:t>
            </a:r>
            <a:r>
              <a:rPr lang="en-US" dirty="0" err="1" smtClean="0">
                <a:solidFill>
                  <a:schemeClr val="tx1"/>
                </a:solidFill>
              </a:rPr>
              <a:t>OpenCL</a:t>
            </a:r>
            <a:r>
              <a:rPr lang="en-US" dirty="0" smtClean="0">
                <a:solidFill>
                  <a:schemeClr val="tx1"/>
                </a:solidFill>
              </a:rPr>
              <a:t> Computations in Multi-CPU/Multi-GPU Environments 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3"/>
          </p:nvPr>
        </p:nvSpPr>
        <p:spPr>
          <a:xfrm>
            <a:off x="2853765" y="6616428"/>
            <a:ext cx="3093804" cy="2580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PT" smtClean="0"/>
              <a:t>HeteroPar 2014 - Porto, Portugal 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8443" y="1332838"/>
            <a:ext cx="4269093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8442" y="2445663"/>
            <a:ext cx="4269093" cy="383560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text</a:t>
            </a:r>
            <a:r>
              <a:rPr lang="pt-PT" dirty="0" smtClean="0"/>
              <a:t> </a:t>
            </a:r>
            <a:r>
              <a:rPr lang="pt-PT" dirty="0" err="1" smtClean="0"/>
              <a:t>styles</a:t>
            </a:r>
            <a:endParaRPr lang="pt-PT" dirty="0" smtClean="0"/>
          </a:p>
          <a:p>
            <a:pPr lvl="1"/>
            <a:r>
              <a:rPr lang="pt-PT" dirty="0" err="1" smtClean="0"/>
              <a:t>Second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2"/>
            <a:r>
              <a:rPr lang="pt-PT" dirty="0" err="1" smtClean="0"/>
              <a:t>Third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3"/>
            <a:r>
              <a:rPr lang="pt-PT" dirty="0" err="1" smtClean="0"/>
              <a:t>Fourth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4"/>
            <a:r>
              <a:rPr lang="pt-PT" dirty="0" err="1" smtClean="0"/>
              <a:t>Fifth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7536" y="1323605"/>
            <a:ext cx="4336277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text</a:t>
            </a:r>
            <a:r>
              <a:rPr lang="pt-PT" dirty="0" smtClean="0"/>
              <a:t> </a:t>
            </a:r>
            <a:r>
              <a:rPr lang="pt-PT" dirty="0" err="1" smtClean="0"/>
              <a:t>styles</a:t>
            </a:r>
            <a:endParaRPr lang="pt-PT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7535" y="2445663"/>
            <a:ext cx="4336278" cy="383560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text</a:t>
            </a:r>
            <a:r>
              <a:rPr lang="pt-PT" dirty="0" smtClean="0"/>
              <a:t> </a:t>
            </a:r>
            <a:r>
              <a:rPr lang="pt-PT" dirty="0" err="1" smtClean="0"/>
              <a:t>styles</a:t>
            </a:r>
            <a:endParaRPr lang="pt-PT" dirty="0" smtClean="0"/>
          </a:p>
          <a:p>
            <a:pPr lvl="1"/>
            <a:r>
              <a:rPr lang="pt-PT" dirty="0" err="1" smtClean="0"/>
              <a:t>Second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2"/>
            <a:r>
              <a:rPr lang="pt-PT" dirty="0" err="1" smtClean="0"/>
              <a:t>Third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3"/>
            <a:r>
              <a:rPr lang="pt-PT" dirty="0" err="1" smtClean="0"/>
              <a:t>Fourth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4"/>
            <a:r>
              <a:rPr lang="pt-PT" dirty="0" err="1" smtClean="0"/>
              <a:t>Fifth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2304880"/>
            <a:ext cx="9144000" cy="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-1" y="0"/>
            <a:ext cx="9144001" cy="203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dirty="0" smtClean="0">
                <a:solidFill>
                  <a:schemeClr val="tx1"/>
                </a:solidFill>
              </a:rPr>
              <a:t>Towards the Transparent Execution of Compound </a:t>
            </a:r>
            <a:r>
              <a:rPr lang="en-US" dirty="0" err="1" smtClean="0">
                <a:solidFill>
                  <a:schemeClr val="tx1"/>
                </a:solidFill>
              </a:rPr>
              <a:t>OpenCL</a:t>
            </a:r>
            <a:r>
              <a:rPr lang="en-US" dirty="0" smtClean="0">
                <a:solidFill>
                  <a:schemeClr val="tx1"/>
                </a:solidFill>
              </a:rPr>
              <a:t> Computations in Multi-CPU/Multi-GPU Environments 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4"/>
          </p:nvPr>
        </p:nvSpPr>
        <p:spPr>
          <a:xfrm>
            <a:off x="2853765" y="6616428"/>
            <a:ext cx="3093804" cy="2580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PT" smtClean="0"/>
              <a:t>HeteroPar 2014 - Porto, Portugal 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HeteroPar 2014 - Porto, Portugal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Towards the Transparent Execution of Compound OpenCL Computations in Multi-CPU/Multi-GPU Environments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HeteroPar 2014 - Porto, Portugal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Towards the Transparent Execution of Compound OpenCL Computations in Multi-CPU/Multi-GPU Environments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r>
              <a:rPr lang="pt-PT" smtClean="0"/>
              <a:t>HeteroPar 2014 - Porto, Portugal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Towards the Transparent Execution of Compound OpenCL Computations in Multi-CPU/Multi-GPU Environments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03200"/>
            <a:ext cx="8913813" cy="55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lIns="1188720" tIns="45720" rIns="274320" bIns="45720" rtlCol="0" anchor="ctr">
            <a:noAutofit/>
          </a:bodyPr>
          <a:lstStyle/>
          <a:p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title</a:t>
            </a:r>
            <a:r>
              <a:rPr lang="pt-PT" dirty="0" smtClean="0"/>
              <a:t> </a:t>
            </a:r>
            <a:r>
              <a:rPr lang="pt-PT" dirty="0" err="1" smtClean="0"/>
              <a:t>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588" y="1389530"/>
            <a:ext cx="8620312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text</a:t>
            </a:r>
            <a:r>
              <a:rPr lang="pt-PT" dirty="0" smtClean="0"/>
              <a:t> </a:t>
            </a:r>
            <a:r>
              <a:rPr lang="pt-PT" dirty="0" err="1" smtClean="0"/>
              <a:t>styles</a:t>
            </a:r>
            <a:endParaRPr lang="pt-PT" dirty="0" smtClean="0"/>
          </a:p>
          <a:p>
            <a:pPr lvl="1"/>
            <a:r>
              <a:rPr lang="pt-PT" dirty="0" err="1" smtClean="0"/>
              <a:t>Second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2"/>
            <a:r>
              <a:rPr lang="pt-PT" dirty="0" err="1" smtClean="0"/>
              <a:t>Third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3"/>
            <a:r>
              <a:rPr lang="pt-PT" dirty="0" err="1" smtClean="0"/>
              <a:t>Fourth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4"/>
            <a:r>
              <a:rPr lang="pt-PT" dirty="0" err="1" smtClean="0"/>
              <a:t>Fifth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53765" y="6616428"/>
            <a:ext cx="3093804" cy="2580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PT" smtClean="0"/>
              <a:t>HeteroPar 2014 - Porto, Portugal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1" y="0"/>
            <a:ext cx="9144001" cy="203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dirty="0" smtClean="0">
                <a:solidFill>
                  <a:schemeClr val="tx1"/>
                </a:solidFill>
              </a:rPr>
              <a:t>Towards the Transparent Execution of Compound </a:t>
            </a:r>
            <a:r>
              <a:rPr lang="en-US" dirty="0" err="1" smtClean="0">
                <a:solidFill>
                  <a:schemeClr val="tx1"/>
                </a:solidFill>
              </a:rPr>
              <a:t>OpenCL</a:t>
            </a:r>
            <a:r>
              <a:rPr lang="en-US" dirty="0" smtClean="0">
                <a:solidFill>
                  <a:schemeClr val="tx1"/>
                </a:solidFill>
              </a:rPr>
              <a:t> Computations in Multi-CPU/Multi-GPU Environments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1192" y="6281271"/>
            <a:ext cx="457200" cy="593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0" y="762000"/>
            <a:ext cx="2853765" cy="4183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1188720" tIns="45720" rIns="27432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2800" dirty="0">
              <a:solidFill>
                <a:schemeClr val="tx1"/>
              </a:solidFill>
            </a:endParaRPr>
          </a:p>
        </p:txBody>
      </p:sp>
      <p:sp>
        <p:nvSpPr>
          <p:cNvPr id="14" name="Title Placeholder 1"/>
          <p:cNvSpPr txBox="1">
            <a:spLocks/>
          </p:cNvSpPr>
          <p:nvPr userDrawn="1"/>
        </p:nvSpPr>
        <p:spPr>
          <a:xfrm>
            <a:off x="2853765" y="762000"/>
            <a:ext cx="2853765" cy="418353"/>
          </a:xfrm>
          <a:prstGeom prst="rect">
            <a:avLst/>
          </a:prstGeom>
          <a:solidFill>
            <a:srgbClr val="2A6F81"/>
          </a:solidFill>
          <a:ln>
            <a:noFill/>
          </a:ln>
        </p:spPr>
        <p:txBody>
          <a:bodyPr vert="horz" lIns="1188720" tIns="45720" rIns="27432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2800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 txBox="1">
            <a:spLocks/>
          </p:cNvSpPr>
          <p:nvPr userDrawn="1"/>
        </p:nvSpPr>
        <p:spPr>
          <a:xfrm>
            <a:off x="5707530" y="762000"/>
            <a:ext cx="2853765" cy="418353"/>
          </a:xfrm>
          <a:prstGeom prst="rect">
            <a:avLst/>
          </a:prstGeom>
          <a:solidFill>
            <a:srgbClr val="88B930"/>
          </a:solidFill>
          <a:ln>
            <a:noFill/>
          </a:ln>
        </p:spPr>
        <p:txBody>
          <a:bodyPr vert="horz" lIns="1188720" tIns="45720" rIns="27432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28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  <p:sldLayoutId id="2147484164" r:id="rId12"/>
    <p:sldLayoutId id="2147484165" r:id="rId13"/>
    <p:sldLayoutId id="2147484166" r:id="rId14"/>
    <p:sldLayoutId id="2147484167" r:id="rId15"/>
    <p:sldLayoutId id="2147484168" r:id="rId16"/>
  </p:sldLayoutIdLst>
  <p:hf hdr="0"/>
  <p:txStyles>
    <p:titleStyle>
      <a:lvl1pPr marL="0" indent="0"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5.xml"/><Relationship Id="rId12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diagramData" Target="../diagrams/data5.xml"/><Relationship Id="rId9" Type="http://schemas.openxmlformats.org/officeDocument/2006/relationships/diagramLayout" Target="../diagrams/layout5.xml"/><Relationship Id="rId10" Type="http://schemas.openxmlformats.org/officeDocument/2006/relationships/diagramQuickStyle" Target="../diagrams/quickStyle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13" Type="http://schemas.openxmlformats.org/officeDocument/2006/relationships/image" Target="../media/image3.png"/><Relationship Id="rId1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diagramData" Target="../diagrams/data3.xml"/><Relationship Id="rId9" Type="http://schemas.openxmlformats.org/officeDocument/2006/relationships/diagramLayout" Target="../diagrams/layout3.xml"/><Relationship Id="rId10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177206"/>
            <a:ext cx="9144000" cy="1857937"/>
          </a:xfrm>
        </p:spPr>
        <p:txBody>
          <a:bodyPr>
            <a:noAutofit/>
          </a:bodyPr>
          <a:lstStyle/>
          <a:p>
            <a:pPr>
              <a:tabLst>
                <a:tab pos="530225" algn="l"/>
              </a:tabLst>
            </a:pPr>
            <a:r>
              <a:rPr lang="en-GB" sz="3200" dirty="0" smtClean="0"/>
              <a:t>Towards the Transparent Execution of Compound </a:t>
            </a:r>
            <a:r>
              <a:rPr lang="en-GB" sz="3200" dirty="0" err="1" smtClean="0"/>
              <a:t>OpenCL</a:t>
            </a:r>
            <a:r>
              <a:rPr lang="en-GB" sz="3200" dirty="0" smtClean="0"/>
              <a:t> Computations in Multi-CPU/Multi-GPU Environments </a:t>
            </a:r>
            <a:endParaRPr lang="en-GB" sz="32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42688" y="3034553"/>
            <a:ext cx="8001000" cy="3823447"/>
          </a:xfrm>
          <a:noFill/>
        </p:spPr>
        <p:txBody>
          <a:bodyPr/>
          <a:lstStyle/>
          <a:p>
            <a:r>
              <a:rPr lang="en-GB" sz="2000" smtClean="0"/>
              <a:t>Fábio Soldado, Fernando Alexandre, </a:t>
            </a:r>
            <a:r>
              <a:rPr lang="en-GB" sz="2000" b="1" smtClean="0"/>
              <a:t>Hervé Paulino</a:t>
            </a:r>
          </a:p>
          <a:p>
            <a:endParaRPr lang="en-GB" smtClean="0"/>
          </a:p>
          <a:p>
            <a:pPr>
              <a:spcBef>
                <a:spcPts val="0"/>
              </a:spcBef>
            </a:pPr>
            <a:r>
              <a:rPr lang="en-GB" smtClean="0">
                <a:solidFill>
                  <a:schemeClr val="bg1">
                    <a:lumMod val="50000"/>
                  </a:schemeClr>
                </a:solidFill>
              </a:rPr>
              <a:t>CITI/Computer Science Department</a:t>
            </a:r>
          </a:p>
          <a:p>
            <a:pPr>
              <a:spcBef>
                <a:spcPts val="0"/>
              </a:spcBef>
            </a:pPr>
            <a:r>
              <a:rPr lang="en-GB" smtClean="0">
                <a:solidFill>
                  <a:schemeClr val="bg1">
                    <a:lumMod val="50000"/>
                  </a:schemeClr>
                </a:solidFill>
              </a:rPr>
              <a:t>Faculty of Science and Technology </a:t>
            </a:r>
          </a:p>
          <a:p>
            <a:pPr>
              <a:spcBef>
                <a:spcPts val="0"/>
              </a:spcBef>
            </a:pPr>
            <a:r>
              <a:rPr lang="en-GB" b="1" smtClean="0">
                <a:solidFill>
                  <a:schemeClr val="bg1">
                    <a:lumMod val="50000"/>
                  </a:schemeClr>
                </a:solidFill>
              </a:rPr>
              <a:t>NOVA University of Lisbon</a:t>
            </a:r>
          </a:p>
          <a:p>
            <a:endParaRPr lang="en-GB" smtClean="0"/>
          </a:p>
        </p:txBody>
      </p:sp>
      <p:pic>
        <p:nvPicPr>
          <p:cNvPr id="7" name="Picture 2" descr="ci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706044"/>
            <a:ext cx="1428750" cy="714375"/>
          </a:xfrm>
          <a:prstGeom prst="rect">
            <a:avLst/>
          </a:prstGeom>
          <a:noFill/>
        </p:spPr>
      </p:pic>
      <p:pic>
        <p:nvPicPr>
          <p:cNvPr id="8" name="Picture 4" descr="FC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4121868"/>
            <a:ext cx="1238250" cy="13906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2377" y="5419639"/>
            <a:ext cx="4769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chemeClr val="bg1">
                    <a:lumMod val="50000"/>
                  </a:schemeClr>
                </a:solidFill>
              </a:rPr>
              <a:t>HeteroPar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2014 @ Euro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-Par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2014</a:t>
            </a:r>
          </a:p>
          <a:p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Porto, Portugal</a:t>
            </a:r>
          </a:p>
          <a:p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August 25</a:t>
            </a:r>
          </a:p>
        </p:txBody>
      </p:sp>
    </p:spTree>
    <p:extLst>
      <p:ext uri="{BB962C8B-B14F-4D97-AF65-F5344CB8AC3E}">
        <p14:creationId xmlns:p14="http://schemas.microsoft.com/office/powerpoint/2010/main" val="4267197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 158"/>
          <p:cNvSpPr/>
          <p:nvPr/>
        </p:nvSpPr>
        <p:spPr>
          <a:xfrm>
            <a:off x="675250" y="4760992"/>
            <a:ext cx="2178515" cy="15202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smtClean="0">
                <a:solidFill>
                  <a:schemeClr val="tx1"/>
                </a:solidFill>
              </a:rPr>
              <a:t>Overlap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Comp/</a:t>
            </a:r>
            <a:r>
              <a:rPr lang="en-US" b="1" dirty="0" err="1" smtClean="0">
                <a:solidFill>
                  <a:schemeClr val="tx1"/>
                </a:solidFill>
              </a:rPr>
              <a:t>Comm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Factor of </a:t>
            </a:r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2540223" y="3765822"/>
            <a:ext cx="3407346" cy="25154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675250" y="1234300"/>
            <a:ext cx="5272320" cy="21575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err="1" smtClean="0">
                <a:solidFill>
                  <a:schemeClr val="tx1"/>
                </a:solidFill>
              </a:rPr>
              <a:t>OpenCL</a:t>
            </a:r>
            <a:r>
              <a:rPr lang="en-US" b="1" dirty="0" smtClean="0">
                <a:solidFill>
                  <a:schemeClr val="tx1"/>
                </a:solidFill>
              </a:rPr>
              <a:t> Fission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Fission of 2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235" y="1186075"/>
            <a:ext cx="1569268" cy="11769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Decomposition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HeteroPar 2014 - Porto, Portugal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chemeClr val="tx1"/>
                </a:solidFill>
              </a:rPr>
              <a:t>Towards the Transparent Execution of Compound OpenCL Computations in Multi-CPU/Multi-GPU Environments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849" y="5172349"/>
            <a:ext cx="1587343" cy="9136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849" y="3927933"/>
            <a:ext cx="1587343" cy="9136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235" y="2330876"/>
            <a:ext cx="1569268" cy="117695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286815" y="1318152"/>
            <a:ext cx="2340262" cy="265550"/>
          </a:xfrm>
          <a:prstGeom prst="rect">
            <a:avLst/>
          </a:prstGeom>
          <a:solidFill>
            <a:srgbClr val="88B930"/>
          </a:solidFill>
          <a:ln>
            <a:solidFill>
              <a:srgbClr val="88B9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 CPU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286815" y="1703327"/>
            <a:ext cx="2340262" cy="265550"/>
          </a:xfrm>
          <a:prstGeom prst="rect">
            <a:avLst/>
          </a:prstGeom>
          <a:solidFill>
            <a:srgbClr val="88B930"/>
          </a:solidFill>
          <a:ln>
            <a:solidFill>
              <a:srgbClr val="88B9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 CPU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286815" y="2580351"/>
            <a:ext cx="2340262" cy="265550"/>
          </a:xfrm>
          <a:prstGeom prst="rect">
            <a:avLst/>
          </a:prstGeom>
          <a:solidFill>
            <a:srgbClr val="88B930"/>
          </a:solidFill>
          <a:ln>
            <a:solidFill>
              <a:srgbClr val="88B9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 CPU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286815" y="2952228"/>
            <a:ext cx="2340262" cy="265550"/>
          </a:xfrm>
          <a:prstGeom prst="rect">
            <a:avLst/>
          </a:prstGeom>
          <a:solidFill>
            <a:srgbClr val="88B930"/>
          </a:solidFill>
          <a:ln>
            <a:solidFill>
              <a:srgbClr val="88B9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 CPU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318968" y="3867835"/>
            <a:ext cx="2308109" cy="265550"/>
          </a:xfrm>
          <a:prstGeom prst="rect">
            <a:avLst/>
          </a:prstGeom>
          <a:solidFill>
            <a:srgbClr val="246F7F"/>
          </a:solidFill>
          <a:ln>
            <a:solidFill>
              <a:srgbClr val="246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Overlap Partition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318968" y="4204786"/>
            <a:ext cx="2308109" cy="265550"/>
          </a:xfrm>
          <a:prstGeom prst="rect">
            <a:avLst/>
          </a:prstGeom>
          <a:solidFill>
            <a:srgbClr val="246F7F"/>
          </a:solidFill>
          <a:ln>
            <a:solidFill>
              <a:srgbClr val="246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Overlap Partition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318968" y="4550711"/>
            <a:ext cx="2308109" cy="265550"/>
          </a:xfrm>
          <a:prstGeom prst="rect">
            <a:avLst/>
          </a:prstGeom>
          <a:solidFill>
            <a:srgbClr val="246F7F"/>
          </a:solidFill>
          <a:ln>
            <a:solidFill>
              <a:srgbClr val="246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Overlap Partition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318969" y="5140199"/>
            <a:ext cx="2308109" cy="265550"/>
          </a:xfrm>
          <a:prstGeom prst="rect">
            <a:avLst/>
          </a:prstGeom>
          <a:solidFill>
            <a:srgbClr val="246F7F"/>
          </a:solidFill>
          <a:ln>
            <a:solidFill>
              <a:srgbClr val="246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Overlap Partition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18969" y="5477150"/>
            <a:ext cx="2308109" cy="265550"/>
          </a:xfrm>
          <a:prstGeom prst="rect">
            <a:avLst/>
          </a:prstGeom>
          <a:solidFill>
            <a:srgbClr val="246F7F"/>
          </a:solidFill>
          <a:ln>
            <a:solidFill>
              <a:srgbClr val="246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Overlap Partition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318969" y="5823075"/>
            <a:ext cx="2308109" cy="265550"/>
          </a:xfrm>
          <a:prstGeom prst="rect">
            <a:avLst/>
          </a:prstGeom>
          <a:solidFill>
            <a:srgbClr val="246F7F"/>
          </a:solidFill>
          <a:ln>
            <a:solidFill>
              <a:srgbClr val="246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Overlap Partition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39819" y="3551328"/>
            <a:ext cx="1303607" cy="603125"/>
          </a:xfrm>
          <a:prstGeom prst="rect">
            <a:avLst/>
          </a:prstGeom>
          <a:solidFill>
            <a:srgbClr val="93B5D4"/>
          </a:solidFill>
          <a:ln>
            <a:solidFill>
              <a:srgbClr val="93B5D4">
                <a:alpha val="80000"/>
              </a:srgb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Data</a:t>
            </a:r>
            <a:endParaRPr lang="en-US" sz="2800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1543426" y="1389530"/>
            <a:ext cx="1743389" cy="24684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2" idx="3"/>
            <a:endCxn id="17" idx="1"/>
          </p:cNvCxnSpPr>
          <p:nvPr/>
        </p:nvCxnSpPr>
        <p:spPr>
          <a:xfrm flipV="1">
            <a:off x="1543426" y="1836102"/>
            <a:ext cx="1743389" cy="20167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2" idx="3"/>
            <a:endCxn id="18" idx="1"/>
          </p:cNvCxnSpPr>
          <p:nvPr/>
        </p:nvCxnSpPr>
        <p:spPr>
          <a:xfrm flipV="1">
            <a:off x="1543426" y="2713126"/>
            <a:ext cx="1743389" cy="11397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2" idx="3"/>
            <a:endCxn id="19" idx="1"/>
          </p:cNvCxnSpPr>
          <p:nvPr/>
        </p:nvCxnSpPr>
        <p:spPr>
          <a:xfrm flipV="1">
            <a:off x="1543426" y="3085003"/>
            <a:ext cx="1743389" cy="767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2" idx="3"/>
            <a:endCxn id="20" idx="1"/>
          </p:cNvCxnSpPr>
          <p:nvPr/>
        </p:nvCxnSpPr>
        <p:spPr>
          <a:xfrm>
            <a:off x="1543426" y="3852891"/>
            <a:ext cx="1775542" cy="147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2" idx="3"/>
            <a:endCxn id="21" idx="1"/>
          </p:cNvCxnSpPr>
          <p:nvPr/>
        </p:nvCxnSpPr>
        <p:spPr>
          <a:xfrm>
            <a:off x="1543426" y="3852891"/>
            <a:ext cx="1775542" cy="4846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2" idx="3"/>
            <a:endCxn id="22" idx="1"/>
          </p:cNvCxnSpPr>
          <p:nvPr/>
        </p:nvCxnSpPr>
        <p:spPr>
          <a:xfrm>
            <a:off x="1543426" y="3852891"/>
            <a:ext cx="1775542" cy="8305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2" idx="3"/>
            <a:endCxn id="28" idx="1"/>
          </p:cNvCxnSpPr>
          <p:nvPr/>
        </p:nvCxnSpPr>
        <p:spPr>
          <a:xfrm>
            <a:off x="1543426" y="3852891"/>
            <a:ext cx="1775543" cy="14200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32" idx="3"/>
            <a:endCxn id="29" idx="1"/>
          </p:cNvCxnSpPr>
          <p:nvPr/>
        </p:nvCxnSpPr>
        <p:spPr>
          <a:xfrm>
            <a:off x="1543426" y="3852891"/>
            <a:ext cx="1775543" cy="1757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2" idx="3"/>
            <a:endCxn id="30" idx="1"/>
          </p:cNvCxnSpPr>
          <p:nvPr/>
        </p:nvCxnSpPr>
        <p:spPr>
          <a:xfrm>
            <a:off x="1543426" y="3852891"/>
            <a:ext cx="1775543" cy="21029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16" idx="3"/>
          </p:cNvCxnSpPr>
          <p:nvPr/>
        </p:nvCxnSpPr>
        <p:spPr>
          <a:xfrm>
            <a:off x="5627077" y="1450927"/>
            <a:ext cx="12467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17" idx="3"/>
          </p:cNvCxnSpPr>
          <p:nvPr/>
        </p:nvCxnSpPr>
        <p:spPr>
          <a:xfrm>
            <a:off x="5627077" y="1836102"/>
            <a:ext cx="12467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18" idx="3"/>
          </p:cNvCxnSpPr>
          <p:nvPr/>
        </p:nvCxnSpPr>
        <p:spPr>
          <a:xfrm>
            <a:off x="5627077" y="2713126"/>
            <a:ext cx="12467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19" idx="3"/>
          </p:cNvCxnSpPr>
          <p:nvPr/>
        </p:nvCxnSpPr>
        <p:spPr>
          <a:xfrm>
            <a:off x="5627077" y="3085003"/>
            <a:ext cx="12467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28" idx="3"/>
          </p:cNvCxnSpPr>
          <p:nvPr/>
        </p:nvCxnSpPr>
        <p:spPr>
          <a:xfrm>
            <a:off x="5627078" y="5272974"/>
            <a:ext cx="1246771" cy="20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29" idx="3"/>
            <a:endCxn id="7" idx="1"/>
          </p:cNvCxnSpPr>
          <p:nvPr/>
        </p:nvCxnSpPr>
        <p:spPr>
          <a:xfrm>
            <a:off x="5627078" y="5609925"/>
            <a:ext cx="1246771" cy="192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30" idx="3"/>
          </p:cNvCxnSpPr>
          <p:nvPr/>
        </p:nvCxnSpPr>
        <p:spPr>
          <a:xfrm flipV="1">
            <a:off x="5627078" y="5823075"/>
            <a:ext cx="1246771" cy="132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5627078" y="4035026"/>
            <a:ext cx="1246771" cy="20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>
            <a:off x="5627078" y="4371977"/>
            <a:ext cx="1246771" cy="192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flipV="1">
            <a:off x="5627078" y="4585127"/>
            <a:ext cx="1246771" cy="132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1" name="Rectangle 160"/>
          <p:cNvSpPr/>
          <p:nvPr/>
        </p:nvSpPr>
        <p:spPr>
          <a:xfrm rot="1220415">
            <a:off x="3276333" y="1999256"/>
            <a:ext cx="2909721" cy="4616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24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Best Fission level?</a:t>
            </a:r>
            <a:endParaRPr lang="en-GB" sz="2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2" name="Rectangle 161"/>
          <p:cNvSpPr/>
          <p:nvPr/>
        </p:nvSpPr>
        <p:spPr>
          <a:xfrm rot="1220415">
            <a:off x="2878287" y="4712343"/>
            <a:ext cx="3273352" cy="4616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24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Best overlap factor?</a:t>
            </a:r>
            <a:endParaRPr lang="en-GB" sz="2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217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  <p:bldP spid="158" grpId="0" animBg="1"/>
      <p:bldP spid="157" grpId="0" animBg="1"/>
      <p:bldP spid="161" grpId="0" animBg="1"/>
      <p:bldP spid="1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235" y="1186075"/>
            <a:ext cx="1569268" cy="11769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Decomposition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HeteroPar 2014 - Porto, Portugal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chemeClr val="tx1"/>
                </a:solidFill>
              </a:rPr>
              <a:t>Towards the Transparent Execution of Compound OpenCL Computations in Multi-CPU/Multi-GPU Environments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849" y="5172349"/>
            <a:ext cx="1587343" cy="9136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235" y="2330876"/>
            <a:ext cx="1569268" cy="117695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286815" y="1318152"/>
            <a:ext cx="2340262" cy="265550"/>
          </a:xfrm>
          <a:prstGeom prst="rect">
            <a:avLst/>
          </a:prstGeom>
          <a:solidFill>
            <a:srgbClr val="88B930"/>
          </a:solidFill>
          <a:ln>
            <a:solidFill>
              <a:srgbClr val="88B9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 CPU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286815" y="1703327"/>
            <a:ext cx="2340262" cy="265550"/>
          </a:xfrm>
          <a:prstGeom prst="rect">
            <a:avLst/>
          </a:prstGeom>
          <a:solidFill>
            <a:srgbClr val="88B930"/>
          </a:solidFill>
          <a:ln>
            <a:solidFill>
              <a:srgbClr val="88B9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 CPU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286815" y="2580351"/>
            <a:ext cx="2340262" cy="265550"/>
          </a:xfrm>
          <a:prstGeom prst="rect">
            <a:avLst/>
          </a:prstGeom>
          <a:solidFill>
            <a:srgbClr val="88B930"/>
          </a:solidFill>
          <a:ln>
            <a:solidFill>
              <a:srgbClr val="88B9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 CPU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286815" y="2952228"/>
            <a:ext cx="2340262" cy="265550"/>
          </a:xfrm>
          <a:prstGeom prst="rect">
            <a:avLst/>
          </a:prstGeom>
          <a:solidFill>
            <a:srgbClr val="88B930"/>
          </a:solidFill>
          <a:ln>
            <a:solidFill>
              <a:srgbClr val="88B9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 CPU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318968" y="3867835"/>
            <a:ext cx="2308109" cy="265550"/>
          </a:xfrm>
          <a:prstGeom prst="rect">
            <a:avLst/>
          </a:prstGeom>
          <a:solidFill>
            <a:srgbClr val="246F7F"/>
          </a:solidFill>
          <a:ln>
            <a:solidFill>
              <a:srgbClr val="246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Overlap Partition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318968" y="4204786"/>
            <a:ext cx="2308109" cy="265550"/>
          </a:xfrm>
          <a:prstGeom prst="rect">
            <a:avLst/>
          </a:prstGeom>
          <a:solidFill>
            <a:srgbClr val="246F7F"/>
          </a:solidFill>
          <a:ln>
            <a:solidFill>
              <a:srgbClr val="246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Overlap Partition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318968" y="4550711"/>
            <a:ext cx="2308109" cy="265550"/>
          </a:xfrm>
          <a:prstGeom prst="rect">
            <a:avLst/>
          </a:prstGeom>
          <a:solidFill>
            <a:srgbClr val="246F7F"/>
          </a:solidFill>
          <a:ln>
            <a:solidFill>
              <a:srgbClr val="246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Overlap Partition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318969" y="5140199"/>
            <a:ext cx="2308109" cy="265550"/>
          </a:xfrm>
          <a:prstGeom prst="rect">
            <a:avLst/>
          </a:prstGeom>
          <a:solidFill>
            <a:srgbClr val="246F7F"/>
          </a:solidFill>
          <a:ln>
            <a:solidFill>
              <a:srgbClr val="246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Overlap Partition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18969" y="5477150"/>
            <a:ext cx="2308109" cy="265550"/>
          </a:xfrm>
          <a:prstGeom prst="rect">
            <a:avLst/>
          </a:prstGeom>
          <a:solidFill>
            <a:srgbClr val="246F7F"/>
          </a:solidFill>
          <a:ln>
            <a:solidFill>
              <a:srgbClr val="246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Overlap Partition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318969" y="5823075"/>
            <a:ext cx="2308109" cy="265550"/>
          </a:xfrm>
          <a:prstGeom prst="rect">
            <a:avLst/>
          </a:prstGeom>
          <a:solidFill>
            <a:srgbClr val="246F7F"/>
          </a:solidFill>
          <a:ln>
            <a:solidFill>
              <a:srgbClr val="246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Overlap Partition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39819" y="3551328"/>
            <a:ext cx="1303607" cy="603125"/>
          </a:xfrm>
          <a:prstGeom prst="rect">
            <a:avLst/>
          </a:prstGeom>
          <a:solidFill>
            <a:srgbClr val="88B930"/>
          </a:solidFill>
          <a:ln>
            <a:solidFill>
              <a:srgbClr val="88B930">
                <a:alpha val="80000"/>
              </a:srgb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Data</a:t>
            </a:r>
            <a:endParaRPr lang="en-US" sz="2800" dirty="0"/>
          </a:p>
        </p:txBody>
      </p:sp>
      <p:cxnSp>
        <p:nvCxnSpPr>
          <p:cNvPr id="34" name="Straight Arrow Connector 33"/>
          <p:cNvCxnSpPr>
            <a:stCxn id="50" idx="3"/>
          </p:cNvCxnSpPr>
          <p:nvPr/>
        </p:nvCxnSpPr>
        <p:spPr>
          <a:xfrm flipV="1">
            <a:off x="1945361" y="1389531"/>
            <a:ext cx="1341454" cy="9004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0" idx="3"/>
            <a:endCxn id="17" idx="1"/>
          </p:cNvCxnSpPr>
          <p:nvPr/>
        </p:nvCxnSpPr>
        <p:spPr>
          <a:xfrm flipV="1">
            <a:off x="1945361" y="1836102"/>
            <a:ext cx="1341454" cy="453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50" idx="3"/>
            <a:endCxn id="18" idx="1"/>
          </p:cNvCxnSpPr>
          <p:nvPr/>
        </p:nvCxnSpPr>
        <p:spPr>
          <a:xfrm>
            <a:off x="1945361" y="2289990"/>
            <a:ext cx="1341454" cy="423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50" idx="3"/>
            <a:endCxn id="19" idx="1"/>
          </p:cNvCxnSpPr>
          <p:nvPr/>
        </p:nvCxnSpPr>
        <p:spPr>
          <a:xfrm>
            <a:off x="1945361" y="2289990"/>
            <a:ext cx="1341454" cy="7950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51" idx="3"/>
            <a:endCxn id="20" idx="1"/>
          </p:cNvCxnSpPr>
          <p:nvPr/>
        </p:nvCxnSpPr>
        <p:spPr>
          <a:xfrm flipV="1">
            <a:off x="2155708" y="4000610"/>
            <a:ext cx="1163260" cy="1017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51" idx="3"/>
            <a:endCxn id="21" idx="1"/>
          </p:cNvCxnSpPr>
          <p:nvPr/>
        </p:nvCxnSpPr>
        <p:spPr>
          <a:xfrm flipV="1">
            <a:off x="2155708" y="4337561"/>
            <a:ext cx="1163260" cy="680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1" idx="3"/>
            <a:endCxn id="22" idx="1"/>
          </p:cNvCxnSpPr>
          <p:nvPr/>
        </p:nvCxnSpPr>
        <p:spPr>
          <a:xfrm flipV="1">
            <a:off x="2155708" y="4683486"/>
            <a:ext cx="1163260" cy="3342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1" idx="3"/>
            <a:endCxn id="28" idx="1"/>
          </p:cNvCxnSpPr>
          <p:nvPr/>
        </p:nvCxnSpPr>
        <p:spPr>
          <a:xfrm>
            <a:off x="2155708" y="5017775"/>
            <a:ext cx="1163261" cy="2551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1" idx="3"/>
            <a:endCxn id="29" idx="1"/>
          </p:cNvCxnSpPr>
          <p:nvPr/>
        </p:nvCxnSpPr>
        <p:spPr>
          <a:xfrm>
            <a:off x="2155708" y="5017775"/>
            <a:ext cx="1163261" cy="592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1" idx="3"/>
            <a:endCxn id="30" idx="1"/>
          </p:cNvCxnSpPr>
          <p:nvPr/>
        </p:nvCxnSpPr>
        <p:spPr>
          <a:xfrm>
            <a:off x="2155708" y="5017775"/>
            <a:ext cx="1163261" cy="938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16" idx="3"/>
          </p:cNvCxnSpPr>
          <p:nvPr/>
        </p:nvCxnSpPr>
        <p:spPr>
          <a:xfrm>
            <a:off x="5627077" y="1450927"/>
            <a:ext cx="12467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17" idx="3"/>
          </p:cNvCxnSpPr>
          <p:nvPr/>
        </p:nvCxnSpPr>
        <p:spPr>
          <a:xfrm>
            <a:off x="5627077" y="1836102"/>
            <a:ext cx="12467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18" idx="3"/>
          </p:cNvCxnSpPr>
          <p:nvPr/>
        </p:nvCxnSpPr>
        <p:spPr>
          <a:xfrm>
            <a:off x="5627077" y="2713126"/>
            <a:ext cx="12467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19" idx="3"/>
          </p:cNvCxnSpPr>
          <p:nvPr/>
        </p:nvCxnSpPr>
        <p:spPr>
          <a:xfrm>
            <a:off x="5627077" y="3085003"/>
            <a:ext cx="12467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28" idx="3"/>
          </p:cNvCxnSpPr>
          <p:nvPr/>
        </p:nvCxnSpPr>
        <p:spPr>
          <a:xfrm>
            <a:off x="5627078" y="5272974"/>
            <a:ext cx="1246771" cy="20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29" idx="3"/>
            <a:endCxn id="7" idx="1"/>
          </p:cNvCxnSpPr>
          <p:nvPr/>
        </p:nvCxnSpPr>
        <p:spPr>
          <a:xfrm>
            <a:off x="5627078" y="5609925"/>
            <a:ext cx="1246771" cy="192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30" idx="3"/>
          </p:cNvCxnSpPr>
          <p:nvPr/>
        </p:nvCxnSpPr>
        <p:spPr>
          <a:xfrm flipV="1">
            <a:off x="5627078" y="5823075"/>
            <a:ext cx="1246771" cy="132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5627078" y="4019727"/>
            <a:ext cx="1246771" cy="20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>
            <a:off x="5627078" y="4356678"/>
            <a:ext cx="1246771" cy="192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flipV="1">
            <a:off x="5627078" y="4569828"/>
            <a:ext cx="1246771" cy="132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543426" y="1988427"/>
            <a:ext cx="401935" cy="603125"/>
          </a:xfrm>
          <a:prstGeom prst="rect">
            <a:avLst/>
          </a:prstGeom>
          <a:solidFill>
            <a:srgbClr val="88B930"/>
          </a:solidFill>
          <a:ln>
            <a:solidFill>
              <a:srgbClr val="93B5D4">
                <a:alpha val="80000"/>
              </a:srgb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endParaRPr lang="en-US" sz="2400" dirty="0"/>
          </a:p>
        </p:txBody>
      </p:sp>
      <p:sp>
        <p:nvSpPr>
          <p:cNvPr id="51" name="Rectangle 50"/>
          <p:cNvSpPr/>
          <p:nvPr/>
        </p:nvSpPr>
        <p:spPr>
          <a:xfrm>
            <a:off x="1302265" y="4716212"/>
            <a:ext cx="853443" cy="603125"/>
          </a:xfrm>
          <a:prstGeom prst="rect">
            <a:avLst/>
          </a:prstGeom>
          <a:solidFill>
            <a:srgbClr val="246F7F"/>
          </a:solidFill>
          <a:ln>
            <a:solidFill>
              <a:srgbClr val="93B5D4">
                <a:alpha val="80000"/>
              </a:srgb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1-f</a:t>
            </a:r>
            <a:endParaRPr lang="en-US" sz="2400" dirty="0"/>
          </a:p>
        </p:txBody>
      </p:sp>
      <p:sp>
        <p:nvSpPr>
          <p:cNvPr id="74" name="Rectangle 73"/>
          <p:cNvSpPr/>
          <p:nvPr/>
        </p:nvSpPr>
        <p:spPr>
          <a:xfrm>
            <a:off x="745163" y="3556440"/>
            <a:ext cx="798263" cy="603125"/>
          </a:xfrm>
          <a:prstGeom prst="rect">
            <a:avLst/>
          </a:prstGeom>
          <a:solidFill>
            <a:srgbClr val="246F7F"/>
          </a:solidFill>
          <a:ln>
            <a:solidFill>
              <a:srgbClr val="246F7F">
                <a:alpha val="80000"/>
              </a:srgb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/>
              <a:t>ata</a:t>
            </a:r>
            <a:endParaRPr lang="en-US" sz="2400" dirty="0"/>
          </a:p>
        </p:txBody>
      </p:sp>
      <p:cxnSp>
        <p:nvCxnSpPr>
          <p:cNvPr id="109" name="Curved Connector 108"/>
          <p:cNvCxnSpPr/>
          <p:nvPr/>
        </p:nvCxnSpPr>
        <p:spPr>
          <a:xfrm rot="5400000" flipH="1" flipV="1">
            <a:off x="377006" y="2341406"/>
            <a:ext cx="1217834" cy="1115009"/>
          </a:xfrm>
          <a:prstGeom prst="bentConnector3">
            <a:avLst>
              <a:gd name="adj1" fmla="val 100252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" name="Curved Connector 108"/>
          <p:cNvCxnSpPr>
            <a:endCxn id="51" idx="1"/>
          </p:cNvCxnSpPr>
          <p:nvPr/>
        </p:nvCxnSpPr>
        <p:spPr>
          <a:xfrm rot="16200000" flipH="1">
            <a:off x="752422" y="4467932"/>
            <a:ext cx="838120" cy="26156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/>
        </p:nvSpPr>
        <p:spPr>
          <a:xfrm>
            <a:off x="239819" y="1450927"/>
            <a:ext cx="2613946" cy="6018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Evenly distributed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239819" y="5309025"/>
            <a:ext cx="2613946" cy="12132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</a:rPr>
              <a:t>Distributed according to the relative performance of the devices </a:t>
            </a:r>
            <a:r>
              <a:rPr lang="en-US" b="1" dirty="0" smtClean="0">
                <a:solidFill>
                  <a:schemeClr val="tx1"/>
                </a:solidFill>
              </a:rPr>
              <a:t>[SAC 2014]</a:t>
            </a:r>
          </a:p>
        </p:txBody>
      </p:sp>
      <p:sp>
        <p:nvSpPr>
          <p:cNvPr id="130" name="Rectangle 129"/>
          <p:cNvSpPr/>
          <p:nvPr/>
        </p:nvSpPr>
        <p:spPr>
          <a:xfrm rot="1220415">
            <a:off x="1769374" y="3358159"/>
            <a:ext cx="772667" cy="9233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</a:t>
            </a:r>
            <a:r>
              <a:rPr lang="en-GB" sz="54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GB" sz="5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1" name="Rectangle 130"/>
          <p:cNvSpPr/>
          <p:nvPr/>
        </p:nvSpPr>
        <p:spPr>
          <a:xfrm rot="1220415">
            <a:off x="3276333" y="1999256"/>
            <a:ext cx="2909721" cy="4616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24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Best Fission level?</a:t>
            </a:r>
            <a:endParaRPr lang="en-GB" sz="2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2" name="Rectangle 131"/>
          <p:cNvSpPr/>
          <p:nvPr/>
        </p:nvSpPr>
        <p:spPr>
          <a:xfrm rot="1220415">
            <a:off x="2878287" y="4712343"/>
            <a:ext cx="3273352" cy="4616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24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Best overlap factor?</a:t>
            </a:r>
            <a:endParaRPr lang="en-GB" sz="2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849" y="3927933"/>
            <a:ext cx="1587343" cy="91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55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8" grpId="0" animBg="1"/>
      <p:bldP spid="1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3200"/>
            <a:ext cx="9144000" cy="558800"/>
          </a:xfrm>
        </p:spPr>
        <p:txBody>
          <a:bodyPr/>
          <a:lstStyle/>
          <a:p>
            <a:r>
              <a:rPr lang="en-US" dirty="0" smtClean="0"/>
              <a:t>Work Distribution – CPUs +GPUs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</a:t>
            </a:r>
            <a:r>
              <a:rPr lang="en-US" dirty="0"/>
              <a:t>are particularly interested in recurrent applications of CTs upon possibly different data-sets with different </a:t>
            </a:r>
            <a:r>
              <a:rPr lang="en-US" dirty="0" smtClean="0"/>
              <a:t>sizes</a:t>
            </a:r>
            <a:endParaRPr lang="en-US" dirty="0" smtClean="0"/>
          </a:p>
          <a:p>
            <a:r>
              <a:rPr lang="en-US" dirty="0" smtClean="0"/>
              <a:t>Lightweight </a:t>
            </a:r>
            <a:r>
              <a:rPr lang="en-US" dirty="0"/>
              <a:t>mechanism </a:t>
            </a:r>
            <a:r>
              <a:rPr lang="en-US" dirty="0" smtClean="0"/>
              <a:t>to derive a </a:t>
            </a:r>
            <a:r>
              <a:rPr lang="en-US" dirty="0"/>
              <a:t>suitable configuration for a CT’s execution, given a particular </a:t>
            </a:r>
            <a:r>
              <a:rPr lang="en-US" dirty="0" smtClean="0"/>
              <a:t>parameterization</a:t>
            </a:r>
            <a:endParaRPr lang="en-US" dirty="0" smtClean="0"/>
          </a:p>
          <a:p>
            <a:pPr marL="6350" indent="0">
              <a:buNone/>
            </a:pPr>
            <a:r>
              <a:rPr lang="en-US" dirty="0" smtClean="0">
                <a:solidFill>
                  <a:srgbClr val="79ABD8"/>
                </a:solidFill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Profile</a:t>
            </a:r>
            <a:r>
              <a:rPr lang="en-US" dirty="0"/>
              <a:t>-based self-adaptation </a:t>
            </a:r>
          </a:p>
          <a:p>
            <a:pPr lvl="1"/>
            <a:r>
              <a:rPr lang="en-US" dirty="0" smtClean="0"/>
              <a:t>Resort </a:t>
            </a:r>
            <a:r>
              <a:rPr lang="en-US" dirty="0" smtClean="0"/>
              <a:t>to a profile built from a past executions </a:t>
            </a:r>
            <a:endParaRPr lang="en-US" dirty="0" smtClean="0"/>
          </a:p>
          <a:p>
            <a:pPr marL="349250" lvl="1" indent="369888">
              <a:buNone/>
            </a:pPr>
            <a:r>
              <a:rPr lang="en-US" dirty="0" smtClean="0"/>
              <a:t>and to the current </a:t>
            </a:r>
            <a:r>
              <a:rPr lang="en-US" dirty="0" smtClean="0"/>
              <a:t>CPU load information 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HeteroPar 2014 - Porto, Portugal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chemeClr val="tx1"/>
                </a:solidFill>
              </a:rPr>
              <a:t>Towards the Transparent Execution of Compound OpenCL Computations in Multi-CPU/Multi-GPU Environments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49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3200"/>
            <a:ext cx="9144000" cy="558800"/>
          </a:xfrm>
        </p:spPr>
        <p:txBody>
          <a:bodyPr/>
          <a:lstStyle/>
          <a:p>
            <a:r>
              <a:rPr lang="en-US" dirty="0" smtClean="0"/>
              <a:t>Work Distribution – CPUs +GPUs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HeteroPar 2014 - Porto, Portugal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chemeClr val="tx1"/>
                </a:solidFill>
              </a:rPr>
              <a:t>Towards the Transparent Execution of Compound OpenCL Computations in Multi-CPU/Multi-GPU Environments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08100" y="762000"/>
            <a:ext cx="2643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Decision Process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51912" y="1315763"/>
            <a:ext cx="1728965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Execution request</a:t>
            </a:r>
            <a:endParaRPr lang="en-US" sz="1600" dirty="0"/>
          </a:p>
        </p:txBody>
      </p:sp>
      <p:sp>
        <p:nvSpPr>
          <p:cNvPr id="10" name="Diamond 9"/>
          <p:cNvSpPr/>
          <p:nvPr/>
        </p:nvSpPr>
        <p:spPr>
          <a:xfrm>
            <a:off x="458373" y="2708018"/>
            <a:ext cx="1499454" cy="1162762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New CT?</a:t>
            </a:r>
            <a:endParaRPr lang="en-US" sz="1600" dirty="0" smtClean="0"/>
          </a:p>
        </p:txBody>
      </p:sp>
      <p:sp>
        <p:nvSpPr>
          <p:cNvPr id="11" name="Diamond 10"/>
          <p:cNvSpPr/>
          <p:nvPr/>
        </p:nvSpPr>
        <p:spPr>
          <a:xfrm>
            <a:off x="2615147" y="2708018"/>
            <a:ext cx="1499454" cy="1162762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CT info?</a:t>
            </a:r>
          </a:p>
        </p:txBody>
      </p:sp>
      <p:sp>
        <p:nvSpPr>
          <p:cNvPr id="14" name="Diamond 13"/>
          <p:cNvSpPr/>
          <p:nvPr/>
        </p:nvSpPr>
        <p:spPr>
          <a:xfrm>
            <a:off x="4798570" y="2708018"/>
            <a:ext cx="1499454" cy="1162762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Train flag?</a:t>
            </a:r>
          </a:p>
        </p:txBody>
      </p:sp>
      <p:cxnSp>
        <p:nvCxnSpPr>
          <p:cNvPr id="16" name="Straight Arrow Connector 15"/>
          <p:cNvCxnSpPr>
            <a:stCxn id="8" idx="4"/>
          </p:cNvCxnSpPr>
          <p:nvPr/>
        </p:nvCxnSpPr>
        <p:spPr>
          <a:xfrm>
            <a:off x="1216395" y="2230163"/>
            <a:ext cx="0" cy="4778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3"/>
            <a:endCxn id="11" idx="1"/>
          </p:cNvCxnSpPr>
          <p:nvPr/>
        </p:nvCxnSpPr>
        <p:spPr>
          <a:xfrm>
            <a:off x="1957827" y="3289399"/>
            <a:ext cx="6573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2"/>
          </p:cNvCxnSpPr>
          <p:nvPr/>
        </p:nvCxnSpPr>
        <p:spPr>
          <a:xfrm>
            <a:off x="3364874" y="3870780"/>
            <a:ext cx="0" cy="4778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1" idx="3"/>
          </p:cNvCxnSpPr>
          <p:nvPr/>
        </p:nvCxnSpPr>
        <p:spPr>
          <a:xfrm>
            <a:off x="4114601" y="3289399"/>
            <a:ext cx="67447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957827" y="2920067"/>
            <a:ext cx="548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111182" y="2917330"/>
            <a:ext cx="548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369796" y="3682306"/>
            <a:ext cx="476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554107" y="3682306"/>
            <a:ext cx="548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2761410" y="4352206"/>
            <a:ext cx="1206927" cy="54721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Perform training</a:t>
            </a:r>
            <a:endParaRPr lang="en-US" sz="1600" dirty="0"/>
          </a:p>
        </p:txBody>
      </p:sp>
      <p:cxnSp>
        <p:nvCxnSpPr>
          <p:cNvPr id="50" name="Elbow Connector 49"/>
          <p:cNvCxnSpPr/>
          <p:nvPr/>
        </p:nvCxnSpPr>
        <p:spPr>
          <a:xfrm rot="10800000" flipV="1">
            <a:off x="3364873" y="3870780"/>
            <a:ext cx="2158632" cy="298580"/>
          </a:xfrm>
          <a:prstGeom prst="bentConnector3">
            <a:avLst>
              <a:gd name="adj1" fmla="val -32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481565" y="4352206"/>
            <a:ext cx="1206927" cy="5472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Persist result</a:t>
            </a:r>
            <a:endParaRPr lang="en-US" sz="1600" dirty="0"/>
          </a:p>
        </p:txBody>
      </p:sp>
      <p:sp>
        <p:nvSpPr>
          <p:cNvPr id="61" name="Rectangle 60"/>
          <p:cNvSpPr/>
          <p:nvPr/>
        </p:nvSpPr>
        <p:spPr>
          <a:xfrm>
            <a:off x="6112389" y="4352206"/>
            <a:ext cx="1206927" cy="54721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Monitored execution</a:t>
            </a:r>
            <a:endParaRPr lang="en-US" sz="1600" dirty="0"/>
          </a:p>
        </p:txBody>
      </p:sp>
      <p:sp>
        <p:nvSpPr>
          <p:cNvPr id="63" name="Rectangle 62"/>
          <p:cNvSpPr/>
          <p:nvPr/>
        </p:nvSpPr>
        <p:spPr>
          <a:xfrm>
            <a:off x="7751559" y="4352206"/>
            <a:ext cx="1206927" cy="5472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Compute </a:t>
            </a:r>
            <a:r>
              <a:rPr lang="en-US" sz="1600" dirty="0" err="1" smtClean="0"/>
              <a:t>lbt</a:t>
            </a:r>
            <a:endParaRPr lang="en-US" sz="1600" dirty="0"/>
          </a:p>
        </p:txBody>
      </p:sp>
      <p:cxnSp>
        <p:nvCxnSpPr>
          <p:cNvPr id="64" name="Straight Arrow Connector 63"/>
          <p:cNvCxnSpPr>
            <a:endCxn id="59" idx="1"/>
          </p:cNvCxnSpPr>
          <p:nvPr/>
        </p:nvCxnSpPr>
        <p:spPr>
          <a:xfrm>
            <a:off x="3968337" y="4625812"/>
            <a:ext cx="5132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9" idx="3"/>
            <a:endCxn id="61" idx="1"/>
          </p:cNvCxnSpPr>
          <p:nvPr/>
        </p:nvCxnSpPr>
        <p:spPr>
          <a:xfrm>
            <a:off x="5688492" y="4625812"/>
            <a:ext cx="42389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1" idx="3"/>
            <a:endCxn id="63" idx="1"/>
          </p:cNvCxnSpPr>
          <p:nvPr/>
        </p:nvCxnSpPr>
        <p:spPr>
          <a:xfrm>
            <a:off x="7319316" y="4625812"/>
            <a:ext cx="43224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415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3200"/>
            <a:ext cx="9144000" cy="558800"/>
          </a:xfrm>
        </p:spPr>
        <p:txBody>
          <a:bodyPr/>
          <a:lstStyle/>
          <a:p>
            <a:r>
              <a:rPr lang="en-US" dirty="0"/>
              <a:t>Work Distribution – CPUs +GPUs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Dimensions to </a:t>
            </a:r>
            <a:r>
              <a:rPr lang="en-US" dirty="0" smtClean="0">
                <a:solidFill>
                  <a:schemeClr val="tx1"/>
                </a:solidFill>
              </a:rPr>
              <a:t>consider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Fission level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Overlap factor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Compute the </a:t>
            </a:r>
            <a:r>
              <a:rPr lang="en-US" b="1" dirty="0"/>
              <a:t>best workload distribution </a:t>
            </a:r>
            <a:r>
              <a:rPr lang="en-US" dirty="0" smtClean="0"/>
              <a:t>(f) for each considered </a:t>
            </a:r>
            <a:r>
              <a:rPr lang="en-US" dirty="0"/>
              <a:t>fission/overlap </a:t>
            </a:r>
            <a:r>
              <a:rPr lang="en-US" dirty="0" smtClean="0"/>
              <a:t>configuration</a:t>
            </a:r>
          </a:p>
          <a:p>
            <a:pPr lvl="1"/>
            <a:r>
              <a:rPr lang="en-US" dirty="0" smtClean="0"/>
              <a:t>Two approaches:</a:t>
            </a:r>
          </a:p>
          <a:p>
            <a:pPr lvl="2"/>
            <a:r>
              <a:rPr lang="en-US" dirty="0" smtClean="0"/>
              <a:t>50/50 split</a:t>
            </a:r>
          </a:p>
          <a:p>
            <a:pPr lvl="2"/>
            <a:r>
              <a:rPr lang="en-US" dirty="0" smtClean="0"/>
              <a:t>CPU assisted GPU execution</a:t>
            </a:r>
            <a:endParaRPr lang="en-US" dirty="0"/>
          </a:p>
          <a:p>
            <a:pPr lvl="1"/>
            <a:r>
              <a:rPr lang="en-US" dirty="0" smtClean="0"/>
              <a:t>Final result: </a:t>
            </a:r>
            <a:r>
              <a:rPr lang="en-US" b="1" dirty="0" smtClean="0"/>
              <a:t>the best overall performance</a:t>
            </a:r>
          </a:p>
          <a:p>
            <a:pPr lvl="1"/>
            <a:endParaRPr lang="en-US" dirty="0"/>
          </a:p>
          <a:p>
            <a:r>
              <a:rPr lang="en-US" dirty="0"/>
              <a:t>Uniform search over the search space (to improve)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HeteroPar 2014 - Porto, Portugal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chemeClr val="tx1"/>
                </a:solidFill>
              </a:rPr>
              <a:t>Towards the Transparent Execution of Compound OpenCL Computations in Multi-CPU/Multi-GPU Environments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08100" y="762000"/>
            <a:ext cx="2513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Training Process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611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3200"/>
            <a:ext cx="9144000" cy="558800"/>
          </a:xfrm>
        </p:spPr>
        <p:txBody>
          <a:bodyPr/>
          <a:lstStyle/>
          <a:p>
            <a:r>
              <a:rPr lang="en-US" dirty="0" smtClean="0"/>
              <a:t>Work Distribution – CPUs +GPUs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HeteroPar 2014 - Porto, Portugal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chemeClr val="tx1"/>
                </a:solidFill>
              </a:rPr>
              <a:t>Towards the Transparent Execution of Compound OpenCL Computations in Multi-CPU/Multi-GPU Environments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4364" y="6273948"/>
            <a:ext cx="457200" cy="593165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08100" y="762000"/>
            <a:ext cx="2643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Decision Process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51912" y="1346361"/>
            <a:ext cx="1728965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Execution request</a:t>
            </a:r>
            <a:endParaRPr lang="en-US" sz="1600" dirty="0"/>
          </a:p>
        </p:txBody>
      </p:sp>
      <p:sp>
        <p:nvSpPr>
          <p:cNvPr id="10" name="Diamond 9"/>
          <p:cNvSpPr/>
          <p:nvPr/>
        </p:nvSpPr>
        <p:spPr>
          <a:xfrm>
            <a:off x="458373" y="2738616"/>
            <a:ext cx="1499454" cy="1162762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NewCT</a:t>
            </a:r>
            <a:r>
              <a:rPr lang="en-US" sz="1600" dirty="0" smtClean="0"/>
              <a:t>?</a:t>
            </a:r>
            <a:endParaRPr lang="en-US" sz="1600" dirty="0" smtClean="0"/>
          </a:p>
        </p:txBody>
      </p:sp>
      <p:sp>
        <p:nvSpPr>
          <p:cNvPr id="11" name="Diamond 10"/>
          <p:cNvSpPr/>
          <p:nvPr/>
        </p:nvSpPr>
        <p:spPr>
          <a:xfrm>
            <a:off x="2615147" y="2738616"/>
            <a:ext cx="1499454" cy="1162762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CT info?</a:t>
            </a:r>
          </a:p>
        </p:txBody>
      </p:sp>
      <p:sp>
        <p:nvSpPr>
          <p:cNvPr id="14" name="Diamond 13"/>
          <p:cNvSpPr/>
          <p:nvPr/>
        </p:nvSpPr>
        <p:spPr>
          <a:xfrm>
            <a:off x="4798570" y="2738616"/>
            <a:ext cx="1499454" cy="1162762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Train flag?</a:t>
            </a:r>
          </a:p>
        </p:txBody>
      </p:sp>
      <p:cxnSp>
        <p:nvCxnSpPr>
          <p:cNvPr id="16" name="Straight Arrow Connector 15"/>
          <p:cNvCxnSpPr>
            <a:stCxn id="8" idx="4"/>
          </p:cNvCxnSpPr>
          <p:nvPr/>
        </p:nvCxnSpPr>
        <p:spPr>
          <a:xfrm>
            <a:off x="1216395" y="2260761"/>
            <a:ext cx="0" cy="4778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3"/>
            <a:endCxn id="11" idx="1"/>
          </p:cNvCxnSpPr>
          <p:nvPr/>
        </p:nvCxnSpPr>
        <p:spPr>
          <a:xfrm>
            <a:off x="1957827" y="3319997"/>
            <a:ext cx="6573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1" idx="3"/>
          </p:cNvCxnSpPr>
          <p:nvPr/>
        </p:nvCxnSpPr>
        <p:spPr>
          <a:xfrm>
            <a:off x="4114601" y="3319997"/>
            <a:ext cx="67447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957827" y="2950665"/>
            <a:ext cx="548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111182" y="2947928"/>
            <a:ext cx="548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6298024" y="3319997"/>
            <a:ext cx="60253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239265" y="2950665"/>
            <a:ext cx="476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4185613" y="4549674"/>
            <a:ext cx="1206927" cy="5472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Persist result</a:t>
            </a:r>
            <a:endParaRPr lang="en-US" sz="1600" dirty="0"/>
          </a:p>
        </p:txBody>
      </p:sp>
      <p:sp>
        <p:nvSpPr>
          <p:cNvPr id="61" name="Rectangle 60"/>
          <p:cNvSpPr/>
          <p:nvPr/>
        </p:nvSpPr>
        <p:spPr>
          <a:xfrm>
            <a:off x="5882770" y="4549674"/>
            <a:ext cx="1206927" cy="54721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Monitored execution</a:t>
            </a:r>
            <a:endParaRPr lang="en-US" sz="1600" dirty="0"/>
          </a:p>
        </p:txBody>
      </p:sp>
      <p:sp>
        <p:nvSpPr>
          <p:cNvPr id="63" name="Rectangle 62"/>
          <p:cNvSpPr/>
          <p:nvPr/>
        </p:nvSpPr>
        <p:spPr>
          <a:xfrm>
            <a:off x="7521940" y="4549674"/>
            <a:ext cx="1206927" cy="5472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Compute </a:t>
            </a:r>
            <a:r>
              <a:rPr lang="en-US" sz="1600" dirty="0" err="1" smtClean="0"/>
              <a:t>lbt</a:t>
            </a:r>
            <a:endParaRPr lang="en-US" sz="1600" dirty="0"/>
          </a:p>
        </p:txBody>
      </p:sp>
      <p:cxnSp>
        <p:nvCxnSpPr>
          <p:cNvPr id="70" name="Straight Arrow Connector 69"/>
          <p:cNvCxnSpPr>
            <a:endCxn id="61" idx="1"/>
          </p:cNvCxnSpPr>
          <p:nvPr/>
        </p:nvCxnSpPr>
        <p:spPr>
          <a:xfrm>
            <a:off x="5050288" y="4823280"/>
            <a:ext cx="8324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1" idx="3"/>
            <a:endCxn id="63" idx="1"/>
          </p:cNvCxnSpPr>
          <p:nvPr/>
        </p:nvCxnSpPr>
        <p:spPr>
          <a:xfrm>
            <a:off x="7089697" y="4823280"/>
            <a:ext cx="43224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900555" y="3046391"/>
            <a:ext cx="1585613" cy="54721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Derive configuration</a:t>
            </a:r>
            <a:endParaRPr lang="en-US" sz="1600" dirty="0"/>
          </a:p>
        </p:txBody>
      </p:sp>
      <p:cxnSp>
        <p:nvCxnSpPr>
          <p:cNvPr id="39" name="Elbow Connector 38"/>
          <p:cNvCxnSpPr>
            <a:stCxn id="38" idx="2"/>
            <a:endCxn id="59" idx="0"/>
          </p:cNvCxnSpPr>
          <p:nvPr/>
        </p:nvCxnSpPr>
        <p:spPr>
          <a:xfrm rot="5400000">
            <a:off x="5763184" y="2619496"/>
            <a:ext cx="956072" cy="2904285"/>
          </a:xfrm>
          <a:prstGeom prst="bentConnector3">
            <a:avLst>
              <a:gd name="adj1" fmla="val 6440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419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Adaptation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Derive an initial work </a:t>
            </a:r>
            <a:r>
              <a:rPr lang="en-US" dirty="0"/>
              <a:t>d</a:t>
            </a:r>
            <a:r>
              <a:rPr lang="en-US" dirty="0" smtClean="0"/>
              <a:t>istribution</a:t>
            </a:r>
          </a:p>
          <a:p>
            <a:pPr lvl="1"/>
            <a:r>
              <a:rPr lang="en-US" dirty="0" smtClean="0"/>
              <a:t>Interpolation from past executions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 smtClean="0"/>
              <a:t>Nearest-neighbor  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HeteroPar 2014 - Porto, Portugal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chemeClr val="tx1"/>
                </a:solidFill>
              </a:rPr>
              <a:t>Towards the Transparent Execution of Compound OpenCL Computations in Multi-CPU/Multi-GPU Environments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4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3200"/>
            <a:ext cx="9144000" cy="558800"/>
          </a:xfrm>
        </p:spPr>
        <p:txBody>
          <a:bodyPr/>
          <a:lstStyle/>
          <a:p>
            <a:r>
              <a:rPr lang="en-US" dirty="0" smtClean="0"/>
              <a:t>Work Distribution – CPUs +GPUs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HeteroPar 2014 - Porto, Portugal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chemeClr val="tx1"/>
                </a:solidFill>
              </a:rPr>
              <a:t>Towards the Transparent Execution of Compound OpenCL Computations in Multi-CPU/Multi-GPU Environments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566" y="6277665"/>
            <a:ext cx="457200" cy="593165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08100" y="762000"/>
            <a:ext cx="2643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Decision Process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51912" y="1331062"/>
            <a:ext cx="1728965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Execution request</a:t>
            </a:r>
            <a:endParaRPr lang="en-US" sz="1600" dirty="0"/>
          </a:p>
        </p:txBody>
      </p:sp>
      <p:sp>
        <p:nvSpPr>
          <p:cNvPr id="10" name="Diamond 9"/>
          <p:cNvSpPr/>
          <p:nvPr/>
        </p:nvSpPr>
        <p:spPr>
          <a:xfrm>
            <a:off x="458373" y="2723317"/>
            <a:ext cx="1499454" cy="1162762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NewCT</a:t>
            </a:r>
            <a:r>
              <a:rPr lang="en-US" sz="1600" dirty="0" smtClean="0"/>
              <a:t>?</a:t>
            </a:r>
            <a:endParaRPr lang="en-US" sz="1600" dirty="0" smtClean="0"/>
          </a:p>
        </p:txBody>
      </p:sp>
      <p:sp>
        <p:nvSpPr>
          <p:cNvPr id="11" name="Diamond 10"/>
          <p:cNvSpPr/>
          <p:nvPr/>
        </p:nvSpPr>
        <p:spPr>
          <a:xfrm>
            <a:off x="2615147" y="2723317"/>
            <a:ext cx="1499454" cy="1162762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CT info?</a:t>
            </a:r>
          </a:p>
        </p:txBody>
      </p:sp>
      <p:sp>
        <p:nvSpPr>
          <p:cNvPr id="14" name="Diamond 13"/>
          <p:cNvSpPr/>
          <p:nvPr/>
        </p:nvSpPr>
        <p:spPr>
          <a:xfrm>
            <a:off x="4798570" y="2723317"/>
            <a:ext cx="1499454" cy="1162762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Train flag?</a:t>
            </a:r>
          </a:p>
        </p:txBody>
      </p:sp>
      <p:cxnSp>
        <p:nvCxnSpPr>
          <p:cNvPr id="16" name="Straight Arrow Connector 15"/>
          <p:cNvCxnSpPr>
            <a:stCxn id="8" idx="4"/>
          </p:cNvCxnSpPr>
          <p:nvPr/>
        </p:nvCxnSpPr>
        <p:spPr>
          <a:xfrm>
            <a:off x="1216395" y="2245462"/>
            <a:ext cx="0" cy="4778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2"/>
            <a:endCxn id="43" idx="0"/>
          </p:cNvCxnSpPr>
          <p:nvPr/>
        </p:nvCxnSpPr>
        <p:spPr>
          <a:xfrm>
            <a:off x="1208100" y="3886079"/>
            <a:ext cx="0" cy="3405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3"/>
            <a:endCxn id="11" idx="1"/>
          </p:cNvCxnSpPr>
          <p:nvPr/>
        </p:nvCxnSpPr>
        <p:spPr>
          <a:xfrm>
            <a:off x="1957827" y="3304698"/>
            <a:ext cx="6573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1" idx="3"/>
          </p:cNvCxnSpPr>
          <p:nvPr/>
        </p:nvCxnSpPr>
        <p:spPr>
          <a:xfrm>
            <a:off x="4114601" y="3304698"/>
            <a:ext cx="67447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957827" y="2935366"/>
            <a:ext cx="548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111182" y="2932629"/>
            <a:ext cx="548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240415" y="3654443"/>
            <a:ext cx="476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024000" y="6107413"/>
            <a:ext cx="548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6298024" y="3304698"/>
            <a:ext cx="60253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239265" y="2935366"/>
            <a:ext cx="476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4185613" y="4534375"/>
            <a:ext cx="1206927" cy="5472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Persist result</a:t>
            </a:r>
            <a:endParaRPr lang="en-US" sz="1600" dirty="0"/>
          </a:p>
        </p:txBody>
      </p:sp>
      <p:sp>
        <p:nvSpPr>
          <p:cNvPr id="61" name="Rectangle 60"/>
          <p:cNvSpPr/>
          <p:nvPr/>
        </p:nvSpPr>
        <p:spPr>
          <a:xfrm>
            <a:off x="5882770" y="4534375"/>
            <a:ext cx="1206927" cy="54721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Monitored execution</a:t>
            </a:r>
            <a:endParaRPr lang="en-US" sz="1600" dirty="0"/>
          </a:p>
        </p:txBody>
      </p:sp>
      <p:sp>
        <p:nvSpPr>
          <p:cNvPr id="63" name="Rectangle 62"/>
          <p:cNvSpPr/>
          <p:nvPr/>
        </p:nvSpPr>
        <p:spPr>
          <a:xfrm>
            <a:off x="7521940" y="4534375"/>
            <a:ext cx="1206927" cy="5472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Compute </a:t>
            </a:r>
            <a:r>
              <a:rPr lang="en-US" sz="1600" dirty="0" err="1" smtClean="0"/>
              <a:t>lbt</a:t>
            </a:r>
            <a:endParaRPr lang="en-US" sz="1600" dirty="0"/>
          </a:p>
        </p:txBody>
      </p:sp>
      <p:cxnSp>
        <p:nvCxnSpPr>
          <p:cNvPr id="70" name="Straight Arrow Connector 69"/>
          <p:cNvCxnSpPr>
            <a:endCxn id="61" idx="1"/>
          </p:cNvCxnSpPr>
          <p:nvPr/>
        </p:nvCxnSpPr>
        <p:spPr>
          <a:xfrm>
            <a:off x="5050288" y="4807981"/>
            <a:ext cx="8324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1" idx="3"/>
            <a:endCxn id="63" idx="1"/>
          </p:cNvCxnSpPr>
          <p:nvPr/>
        </p:nvCxnSpPr>
        <p:spPr>
          <a:xfrm>
            <a:off x="7089697" y="4807981"/>
            <a:ext cx="43224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900555" y="3031092"/>
            <a:ext cx="1585613" cy="54721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Derive configuration</a:t>
            </a:r>
            <a:endParaRPr lang="en-US" sz="1600" dirty="0"/>
          </a:p>
        </p:txBody>
      </p:sp>
      <p:cxnSp>
        <p:nvCxnSpPr>
          <p:cNvPr id="39" name="Elbow Connector 38"/>
          <p:cNvCxnSpPr>
            <a:stCxn id="38" idx="2"/>
            <a:endCxn id="59" idx="0"/>
          </p:cNvCxnSpPr>
          <p:nvPr/>
        </p:nvCxnSpPr>
        <p:spPr>
          <a:xfrm rot="5400000">
            <a:off x="5763184" y="2604197"/>
            <a:ext cx="956072" cy="2904285"/>
          </a:xfrm>
          <a:prstGeom prst="bentConnector3">
            <a:avLst>
              <a:gd name="adj1" fmla="val 6440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Diamond 42"/>
          <p:cNvSpPr/>
          <p:nvPr/>
        </p:nvSpPr>
        <p:spPr>
          <a:xfrm>
            <a:off x="458373" y="4226600"/>
            <a:ext cx="1499454" cy="1162762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New data-set?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022249" y="4438649"/>
            <a:ext cx="548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6780421" y="5563095"/>
            <a:ext cx="1483037" cy="54721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Adjust distribution</a:t>
            </a:r>
            <a:endParaRPr lang="en-US" sz="1600" dirty="0"/>
          </a:p>
        </p:txBody>
      </p:sp>
      <p:cxnSp>
        <p:nvCxnSpPr>
          <p:cNvPr id="53" name="Elbow Connector 52"/>
          <p:cNvCxnSpPr>
            <a:stCxn id="43" idx="2"/>
          </p:cNvCxnSpPr>
          <p:nvPr/>
        </p:nvCxnSpPr>
        <p:spPr>
          <a:xfrm rot="16200000" flipH="1">
            <a:off x="1359294" y="5238167"/>
            <a:ext cx="447340" cy="749729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/>
          <p:nvPr/>
        </p:nvCxnSpPr>
        <p:spPr>
          <a:xfrm flipV="1">
            <a:off x="1957827" y="3457693"/>
            <a:ext cx="2831250" cy="1350292"/>
          </a:xfrm>
          <a:prstGeom prst="bentConnector3">
            <a:avLst>
              <a:gd name="adj1" fmla="val 7431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184257" y="5193763"/>
            <a:ext cx="476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cxnSp>
        <p:nvCxnSpPr>
          <p:cNvPr id="68" name="Elbow Connector 67"/>
          <p:cNvCxnSpPr>
            <a:endCxn id="61" idx="2"/>
          </p:cNvCxnSpPr>
          <p:nvPr/>
        </p:nvCxnSpPr>
        <p:spPr>
          <a:xfrm flipV="1">
            <a:off x="5074436" y="5081586"/>
            <a:ext cx="1411798" cy="75511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1957827" y="5590799"/>
            <a:ext cx="1206927" cy="5472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Retrieve </a:t>
            </a:r>
            <a:r>
              <a:rPr lang="en-US" sz="1600" dirty="0" err="1" smtClean="0"/>
              <a:t>lbt</a:t>
            </a:r>
            <a:endParaRPr lang="en-US" sz="1600" dirty="0"/>
          </a:p>
        </p:txBody>
      </p:sp>
      <p:sp>
        <p:nvSpPr>
          <p:cNvPr id="78" name="Diamond 77"/>
          <p:cNvSpPr/>
          <p:nvPr/>
        </p:nvSpPr>
        <p:spPr>
          <a:xfrm>
            <a:off x="3657293" y="5282269"/>
            <a:ext cx="1499454" cy="1162762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Must </a:t>
            </a:r>
            <a:r>
              <a:rPr lang="en-US" sz="1600" dirty="0" err="1" smtClean="0"/>
              <a:t>rebalnce</a:t>
            </a:r>
            <a:r>
              <a:rPr lang="en-US" sz="1600" dirty="0" smtClean="0"/>
              <a:t>?</a:t>
            </a:r>
          </a:p>
        </p:txBody>
      </p:sp>
      <p:cxnSp>
        <p:nvCxnSpPr>
          <p:cNvPr id="79" name="Straight Arrow Connector 78"/>
          <p:cNvCxnSpPr>
            <a:stCxn id="74" idx="3"/>
            <a:endCxn id="78" idx="1"/>
          </p:cNvCxnSpPr>
          <p:nvPr/>
        </p:nvCxnSpPr>
        <p:spPr>
          <a:xfrm flipV="1">
            <a:off x="3164754" y="5863650"/>
            <a:ext cx="492539" cy="7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endCxn id="52" idx="2"/>
          </p:cNvCxnSpPr>
          <p:nvPr/>
        </p:nvCxnSpPr>
        <p:spPr>
          <a:xfrm rot="5400000" flipH="1" flipV="1">
            <a:off x="5800036" y="4710937"/>
            <a:ext cx="322534" cy="3121273"/>
          </a:xfrm>
          <a:prstGeom prst="bentConnector3">
            <a:avLst>
              <a:gd name="adj1" fmla="val -692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216250" y="5489854"/>
            <a:ext cx="476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cxnSp>
        <p:nvCxnSpPr>
          <p:cNvPr id="54" name="Elbow Connector 53"/>
          <p:cNvCxnSpPr>
            <a:stCxn id="52" idx="0"/>
            <a:endCxn id="61" idx="2"/>
          </p:cNvCxnSpPr>
          <p:nvPr/>
        </p:nvCxnSpPr>
        <p:spPr>
          <a:xfrm rot="16200000" flipV="1">
            <a:off x="6763333" y="4804488"/>
            <a:ext cx="481509" cy="103570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626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Adaptation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Derive an initial work </a:t>
            </a:r>
            <a:r>
              <a:rPr lang="en-US" dirty="0"/>
              <a:t>d</a:t>
            </a:r>
            <a:r>
              <a:rPr lang="en-US" dirty="0" smtClean="0"/>
              <a:t>istribution</a:t>
            </a:r>
          </a:p>
          <a:p>
            <a:pPr lvl="1"/>
            <a:r>
              <a:rPr lang="en-US" dirty="0" smtClean="0"/>
              <a:t>Interpolation from past executions – Nearest-neighbor  </a:t>
            </a:r>
          </a:p>
          <a:p>
            <a:pPr lvl="1"/>
            <a:endParaRPr lang="en-US" dirty="0"/>
          </a:p>
          <a:p>
            <a:r>
              <a:rPr lang="en-US" dirty="0" smtClean="0"/>
              <a:t>Adjust </a:t>
            </a:r>
            <a:r>
              <a:rPr lang="en-US" dirty="0"/>
              <a:t>work </a:t>
            </a:r>
            <a:r>
              <a:rPr lang="en-US" dirty="0" smtClean="0"/>
              <a:t>distribution</a:t>
            </a:r>
          </a:p>
          <a:p>
            <a:pPr lvl="1"/>
            <a:r>
              <a:rPr lang="en-US" dirty="0" smtClean="0"/>
              <a:t>When </a:t>
            </a:r>
            <a:r>
              <a:rPr lang="en-US" dirty="0" err="1" smtClean="0"/>
              <a:t>lbt</a:t>
            </a:r>
            <a:r>
              <a:rPr lang="en-US" dirty="0" smtClean="0"/>
              <a:t>(t) ≈ 1 </a:t>
            </a:r>
          </a:p>
          <a:p>
            <a:pPr lvl="1"/>
            <a:r>
              <a:rPr lang="en-US" dirty="0" smtClean="0"/>
              <a:t>Two-level </a:t>
            </a:r>
            <a:r>
              <a:rPr lang="en-US" dirty="0" smtClean="0"/>
              <a:t>approach </a:t>
            </a:r>
            <a:endParaRPr lang="en-US" dirty="0" smtClean="0"/>
          </a:p>
          <a:p>
            <a:pPr marL="1155700" lvl="2" indent="-457200">
              <a:buFont typeface="+mj-lt"/>
              <a:buAutoNum type="arabicPeriod"/>
            </a:pPr>
            <a:r>
              <a:rPr lang="en-US" dirty="0" smtClean="0"/>
              <a:t>Transfer </a:t>
            </a:r>
            <a:r>
              <a:rPr lang="en-US" dirty="0" smtClean="0"/>
              <a:t>load </a:t>
            </a:r>
            <a:r>
              <a:rPr lang="en-US" dirty="0" smtClean="0"/>
              <a:t>from the worst performing computing unit type to the best performing    </a:t>
            </a:r>
            <a:endParaRPr lang="en-US" dirty="0" smtClean="0"/>
          </a:p>
          <a:p>
            <a:pPr marL="1155700" lvl="2" indent="-457200">
              <a:buFont typeface="+mj-lt"/>
              <a:buAutoNum type="arabicPeriod"/>
            </a:pPr>
            <a:r>
              <a:rPr lang="en-US" dirty="0" smtClean="0"/>
              <a:t>Retrigger the process to find the best configuration for the current fission/overlap configuration </a:t>
            </a:r>
            <a:endParaRPr lang="en-US" dirty="0"/>
          </a:p>
          <a:p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HeteroPar 2014 - Porto, Portugal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chemeClr val="tx1"/>
                </a:solidFill>
              </a:rPr>
              <a:t>Towards the Transparent Execution of Compound OpenCL Computations in Multi-CPU/Multi-GPU Environments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56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Speed-up relatively to GPU-only executions</a:t>
            </a:r>
          </a:p>
          <a:p>
            <a:endParaRPr lang="en-US" dirty="0"/>
          </a:p>
          <a:p>
            <a:r>
              <a:rPr lang="en-US" dirty="0" smtClean="0"/>
              <a:t>Efficiency </a:t>
            </a:r>
            <a:r>
              <a:rPr lang="en-US" dirty="0"/>
              <a:t>of the work distribution </a:t>
            </a:r>
            <a:r>
              <a:rPr lang="en-US" dirty="0" smtClean="0"/>
              <a:t>strategy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Efficiency </a:t>
            </a:r>
            <a:r>
              <a:rPr lang="en-US" dirty="0" smtClean="0"/>
              <a:t>load </a:t>
            </a:r>
            <a:r>
              <a:rPr lang="en-US" dirty="0"/>
              <a:t>balancing </a:t>
            </a:r>
            <a:r>
              <a:rPr lang="en-US" dirty="0" smtClean="0"/>
              <a:t>strategy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08100" y="762000"/>
            <a:ext cx="1244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Metrics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chemeClr val="tx1"/>
                </a:solidFill>
              </a:rPr>
              <a:t>Towards the Transparent Execution of Compound OpenCL Computations in Multi-CPU/Multi-GPU Environments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HeteroPar 2014 - Porto, Portugal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60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mtClean="0"/>
              <a:t>Motivation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88" y="1389530"/>
            <a:ext cx="8620312" cy="5226898"/>
          </a:xfrm>
        </p:spPr>
        <p:txBody>
          <a:bodyPr>
            <a:normAutofit/>
          </a:bodyPr>
          <a:lstStyle/>
          <a:p>
            <a:r>
              <a:rPr lang="en-GB" dirty="0"/>
              <a:t>Current computational systems are heterogeneous by nature: CPUs + </a:t>
            </a:r>
            <a:r>
              <a:rPr lang="en-GB" dirty="0" smtClean="0"/>
              <a:t>GPUs</a:t>
            </a:r>
          </a:p>
          <a:p>
            <a:r>
              <a:rPr lang="en-GB" dirty="0" smtClean="0"/>
              <a:t>The GPU is increasingly being used in general purpose computing</a:t>
            </a:r>
            <a:endParaRPr lang="en-GB" dirty="0" smtClean="0"/>
          </a:p>
          <a:p>
            <a:r>
              <a:rPr lang="en-GB" dirty="0" smtClean="0"/>
              <a:t>The programming and execution models for CPUs and GPUs are quite different</a:t>
            </a:r>
          </a:p>
          <a:p>
            <a:pPr lvl="1"/>
            <a:r>
              <a:rPr lang="en-GB" dirty="0" smtClean="0"/>
              <a:t>Programmer forced to direct the computation to one kind of processing unit</a:t>
            </a:r>
            <a:endParaRPr lang="en-GB" dirty="0" smtClean="0"/>
          </a:p>
          <a:p>
            <a:r>
              <a:rPr lang="en-GB" dirty="0" smtClean="0"/>
              <a:t>High-level programming of </a:t>
            </a:r>
            <a:r>
              <a:rPr lang="en-GB" dirty="0"/>
              <a:t>m</a:t>
            </a:r>
            <a:r>
              <a:rPr lang="en-GB" dirty="0" smtClean="0"/>
              <a:t>ultiple GPUs + multiple CPUs </a:t>
            </a:r>
            <a:r>
              <a:rPr lang="en-GB" dirty="0" smtClean="0"/>
              <a:t>environments as a whole</a:t>
            </a:r>
            <a:endParaRPr lang="en-GB" dirty="0" smtClean="0"/>
          </a:p>
          <a:p>
            <a:pPr lvl="1">
              <a:buFont typeface="Lucida Grande"/>
              <a:buChar char="-"/>
            </a:pP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chemeClr val="tx1"/>
                </a:solidFill>
              </a:rPr>
              <a:t>Towards the Transparent Execution of Compound OpenCL Computations in Multi-CPU/Multi-GPU Environments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HeteroPar 2014 - Porto, Portugal 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86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88" y="1389530"/>
            <a:ext cx="4092785" cy="52268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Case Studies</a:t>
            </a:r>
          </a:p>
          <a:p>
            <a:r>
              <a:rPr lang="en-US" dirty="0" smtClean="0"/>
              <a:t>Image Filter Pipeline: </a:t>
            </a:r>
            <a:r>
              <a:rPr lang="en-US" dirty="0" smtClean="0">
                <a:solidFill>
                  <a:schemeClr val="tx2"/>
                </a:solidFill>
              </a:rPr>
              <a:t>3 stage pipeline</a:t>
            </a:r>
          </a:p>
          <a:p>
            <a:r>
              <a:rPr lang="en-US" dirty="0" smtClean="0"/>
              <a:t>FFT (Fast-Fourier Transformation): </a:t>
            </a:r>
            <a:r>
              <a:rPr lang="en-US" dirty="0" smtClean="0">
                <a:solidFill>
                  <a:srgbClr val="1F497D"/>
                </a:solidFill>
              </a:rPr>
              <a:t>2 stage pipeline</a:t>
            </a:r>
          </a:p>
          <a:p>
            <a:r>
              <a:rPr lang="en-US" dirty="0" smtClean="0"/>
              <a:t>N-Body (Direct-sum, O(N</a:t>
            </a:r>
            <a:r>
              <a:rPr lang="en-US" baseline="30000" dirty="0" smtClean="0"/>
              <a:t>2</a:t>
            </a:r>
            <a:r>
              <a:rPr lang="en-US" dirty="0" smtClean="0"/>
              <a:t>)): </a:t>
            </a:r>
            <a:r>
              <a:rPr lang="en-US" dirty="0" smtClean="0">
                <a:solidFill>
                  <a:srgbClr val="1F497D"/>
                </a:solidFill>
              </a:rPr>
              <a:t>For loop</a:t>
            </a:r>
          </a:p>
          <a:p>
            <a:r>
              <a:rPr lang="en-US" dirty="0" err="1"/>
              <a:t>Saxpy</a:t>
            </a:r>
            <a:r>
              <a:rPr lang="en-US" dirty="0"/>
              <a:t>: </a:t>
            </a:r>
            <a:r>
              <a:rPr lang="en-US" dirty="0" smtClean="0">
                <a:solidFill>
                  <a:srgbClr val="1F497D"/>
                </a:solidFill>
              </a:rPr>
              <a:t>Map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Segmentation: </a:t>
            </a:r>
            <a:r>
              <a:rPr lang="en-US" dirty="0" smtClean="0">
                <a:solidFill>
                  <a:srgbClr val="1F497D"/>
                </a:solidFill>
              </a:rPr>
              <a:t>Map</a:t>
            </a:r>
          </a:p>
          <a:p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208100" y="762000"/>
            <a:ext cx="4856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Case Studies and Test Platforms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443663" y="1426180"/>
            <a:ext cx="4186675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Test Platform</a:t>
            </a:r>
          </a:p>
          <a:p>
            <a:r>
              <a:rPr lang="en-US" dirty="0" smtClean="0"/>
              <a:t>CPU</a:t>
            </a:r>
          </a:p>
          <a:p>
            <a:pPr lvl="1"/>
            <a:r>
              <a:rPr lang="en-US" dirty="0" smtClean="0"/>
              <a:t>Intel </a:t>
            </a:r>
            <a:r>
              <a:rPr lang="en-US" dirty="0"/>
              <a:t>Core i7-3930K @ 3.20 </a:t>
            </a:r>
            <a:r>
              <a:rPr lang="en-US" dirty="0" smtClean="0"/>
              <a:t>GHz </a:t>
            </a:r>
          </a:p>
          <a:p>
            <a:pPr lvl="2"/>
            <a:r>
              <a:rPr lang="en-US" dirty="0" smtClean="0"/>
              <a:t>6 cores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12 hardware threads</a:t>
            </a:r>
          </a:p>
          <a:p>
            <a:pPr lvl="1"/>
            <a:r>
              <a:rPr lang="en-US" dirty="0" smtClean="0"/>
              <a:t>6 L1 and L2 caches</a:t>
            </a:r>
          </a:p>
          <a:p>
            <a:pPr lvl="1"/>
            <a:r>
              <a:rPr lang="en-US" dirty="0" smtClean="0"/>
              <a:t>1 L3 cache</a:t>
            </a:r>
            <a:endParaRPr lang="en-US" dirty="0"/>
          </a:p>
          <a:p>
            <a:r>
              <a:rPr lang="en-US" dirty="0" smtClean="0"/>
              <a:t>GPUs</a:t>
            </a:r>
            <a:endParaRPr lang="en-US" dirty="0"/>
          </a:p>
          <a:p>
            <a:pPr lvl="1"/>
            <a:r>
              <a:rPr lang="en-US" dirty="0"/>
              <a:t>2 AMD HD 7950 (2x </a:t>
            </a:r>
            <a:r>
              <a:rPr lang="en-US" dirty="0" err="1"/>
              <a:t>PCIe</a:t>
            </a:r>
            <a:r>
              <a:rPr lang="en-US" dirty="0"/>
              <a:t> bus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Towards the Transparent Execution of Compound </a:t>
            </a:r>
            <a:r>
              <a:rPr lang="en-US" dirty="0" err="1" smtClean="0">
                <a:solidFill>
                  <a:schemeClr val="tx1"/>
                </a:solidFill>
              </a:rPr>
              <a:t>OpenCL</a:t>
            </a:r>
            <a:r>
              <a:rPr lang="en-US" dirty="0" smtClean="0">
                <a:solidFill>
                  <a:schemeClr val="tx1"/>
                </a:solidFill>
              </a:rPr>
              <a:t> Computations in Multi-CPU/Multi-GPU Environments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HeteroPar 2014 - Porto, Portugal 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0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err="1" smtClean="0"/>
              <a:t>Evaluation</a:t>
            </a:r>
            <a:r>
              <a:rPr lang="pt-PT" dirty="0" smtClean="0"/>
              <a:t> - </a:t>
            </a:r>
            <a:r>
              <a:rPr lang="pt-PT" dirty="0" err="1" smtClean="0"/>
              <a:t>Speedup</a:t>
            </a:r>
            <a:endParaRPr lang="pt-PT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3326921"/>
              </p:ext>
            </p:extLst>
          </p:nvPr>
        </p:nvGraphicFramePr>
        <p:xfrm>
          <a:off x="350076" y="1606447"/>
          <a:ext cx="8561900" cy="4773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08100" y="762000"/>
            <a:ext cx="3451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 GPU + CPU </a:t>
            </a:r>
            <a:r>
              <a:rPr lang="en-US" sz="2400" dirty="0" err="1" smtClean="0">
                <a:solidFill>
                  <a:schemeClr val="bg1"/>
                </a:solidFill>
              </a:rPr>
              <a:t>vs</a:t>
            </a:r>
            <a:r>
              <a:rPr lang="en-US" sz="2400" dirty="0" smtClean="0">
                <a:solidFill>
                  <a:schemeClr val="bg1"/>
                </a:solidFill>
              </a:rPr>
              <a:t> 1 GPU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853765" y="6616428"/>
            <a:ext cx="3093804" cy="258008"/>
          </a:xfrm>
        </p:spPr>
        <p:txBody>
          <a:bodyPr/>
          <a:lstStyle/>
          <a:p>
            <a:r>
              <a:rPr lang="pt-PT" smtClean="0"/>
              <a:t>HeteroPar 2014 - Porto, Portugal 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61192" y="6281271"/>
            <a:ext cx="457200" cy="593165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" y="0"/>
            <a:ext cx="9144001" cy="2032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Towards the Transparent Execution of Compound </a:t>
            </a:r>
            <a:r>
              <a:rPr lang="en-US" dirty="0" err="1" smtClean="0">
                <a:solidFill>
                  <a:schemeClr val="tx1"/>
                </a:solidFill>
              </a:rPr>
              <a:t>OpenCL</a:t>
            </a:r>
            <a:r>
              <a:rPr lang="en-US" dirty="0" smtClean="0">
                <a:solidFill>
                  <a:schemeClr val="tx1"/>
                </a:solidFill>
              </a:rPr>
              <a:t> Computations in Multi-CPU/Multi-GPU Environments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84704" y="5964169"/>
            <a:ext cx="1035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50/50 split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176447" y="5961790"/>
            <a:ext cx="262076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CPU assisted GPU execution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43571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600" dirty="0" err="1" smtClean="0"/>
              <a:t>Evaluation</a:t>
            </a:r>
            <a:r>
              <a:rPr lang="pt-PT" sz="3600" dirty="0" smtClean="0"/>
              <a:t> - </a:t>
            </a:r>
            <a:r>
              <a:rPr lang="pt-PT" sz="3600" dirty="0" err="1" smtClean="0"/>
              <a:t>Speedup</a:t>
            </a:r>
            <a:endParaRPr lang="pt-PT" sz="3600" dirty="0"/>
          </a:p>
        </p:txBody>
      </p:sp>
      <p:graphicFrame>
        <p:nvGraphicFramePr>
          <p:cNvPr id="1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7038307"/>
              </p:ext>
            </p:extLst>
          </p:nvPr>
        </p:nvGraphicFramePr>
        <p:xfrm>
          <a:off x="293688" y="1447287"/>
          <a:ext cx="8620125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HeteroPar 2014 - Porto, Portugal 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08100" y="762000"/>
            <a:ext cx="3690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2 GPUs + CPU </a:t>
            </a:r>
            <a:r>
              <a:rPr lang="en-US" sz="2400" dirty="0" err="1" smtClean="0">
                <a:solidFill>
                  <a:schemeClr val="bg1"/>
                </a:solidFill>
              </a:rPr>
              <a:t>vs</a:t>
            </a:r>
            <a:r>
              <a:rPr lang="en-US" sz="2400" dirty="0" smtClean="0">
                <a:solidFill>
                  <a:schemeClr val="bg1"/>
                </a:solidFill>
              </a:rPr>
              <a:t> 2 GPUs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" y="0"/>
            <a:ext cx="9144001" cy="2032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Towards the Transparent Execution of Compound </a:t>
            </a:r>
            <a:r>
              <a:rPr lang="en-US" dirty="0" err="1" smtClean="0">
                <a:solidFill>
                  <a:schemeClr val="tx1"/>
                </a:solidFill>
              </a:rPr>
              <a:t>OpenCL</a:t>
            </a:r>
            <a:r>
              <a:rPr lang="en-US" dirty="0" smtClean="0">
                <a:solidFill>
                  <a:schemeClr val="tx1"/>
                </a:solidFill>
              </a:rPr>
              <a:t> Computations in Multi-CPU/Multi-GPU Environments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79252" y="5844156"/>
            <a:ext cx="1035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50/50 split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140393" y="5841777"/>
            <a:ext cx="262076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CPU assisted GPU execution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47364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3200"/>
            <a:ext cx="8918392" cy="558800"/>
          </a:xfrm>
        </p:spPr>
        <p:txBody>
          <a:bodyPr/>
          <a:lstStyle/>
          <a:p>
            <a:r>
              <a:rPr lang="en-US" sz="3600" dirty="0" smtClean="0"/>
              <a:t>Evaluation – </a:t>
            </a:r>
            <a:r>
              <a:rPr lang="en-US" sz="3600" dirty="0" err="1" smtClean="0"/>
              <a:t>Config</a:t>
            </a:r>
            <a:r>
              <a:rPr lang="en-US" sz="3600" dirty="0" smtClean="0"/>
              <a:t>. Derivation </a:t>
            </a:r>
            <a:endParaRPr lang="en-US" sz="36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Fraction assigned to the GPUs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87356035"/>
              </p:ext>
            </p:extLst>
          </p:nvPr>
        </p:nvGraphicFramePr>
        <p:xfrm>
          <a:off x="307975" y="2446338"/>
          <a:ext cx="4268788" cy="383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 Placeholder 18"/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Execution time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r>
              <a:rPr lang="en-US" dirty="0" smtClean="0"/>
              <a:t>Towards the Transparent Execution of Compound </a:t>
            </a:r>
            <a:r>
              <a:rPr lang="en-US" dirty="0" err="1" smtClean="0"/>
              <a:t>OpenCL</a:t>
            </a:r>
            <a:r>
              <a:rPr lang="en-US" dirty="0" smtClean="0"/>
              <a:t> Computations in Multi-CPU/Multi-GPU Environments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 smtClean="0"/>
              <a:t>HeteroPar 2014 - Porto, Portugal </a:t>
            </a:r>
            <a:endParaRPr lang="en-US"/>
          </a:p>
        </p:txBody>
      </p:sp>
      <p:graphicFrame>
        <p:nvGraphicFramePr>
          <p:cNvPr id="21" name="Content Placeholder 20"/>
          <p:cNvGraphicFramePr>
            <a:graphicFrameLocks noGrp="1"/>
          </p:cNvGraphicFramePr>
          <p:nvPr>
            <p:ph sz="quarter" idx="4"/>
          </p:nvPr>
        </p:nvGraphicFramePr>
        <p:xfrm>
          <a:off x="4576763" y="2446338"/>
          <a:ext cx="4337050" cy="383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6545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Evaluation – Load Balancing 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HeteroPar 2014 - Porto, Portugal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Towards the Transparent Execution of Compound </a:t>
            </a:r>
            <a:r>
              <a:rPr lang="en-US" dirty="0" err="1" smtClean="0"/>
              <a:t>OpenCL</a:t>
            </a:r>
            <a:r>
              <a:rPr lang="en-US" dirty="0" smtClean="0"/>
              <a:t> Computations in Multi-CPU/Multi-GPU Environments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0913620"/>
              </p:ext>
            </p:extLst>
          </p:nvPr>
        </p:nvGraphicFramePr>
        <p:xfrm>
          <a:off x="104775" y="1389063"/>
          <a:ext cx="8620125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4056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 are able to support the execution of </a:t>
            </a:r>
          </a:p>
          <a:p>
            <a:pPr lvl="1"/>
            <a:r>
              <a:rPr lang="en-GB" dirty="0" err="1" smtClean="0"/>
              <a:t>Nestable</a:t>
            </a:r>
            <a:r>
              <a:rPr lang="en-GB" dirty="0" smtClean="0"/>
              <a:t> </a:t>
            </a:r>
            <a:r>
              <a:rPr lang="en-GB" dirty="0" smtClean="0"/>
              <a:t>task-parallel skeletons in </a:t>
            </a:r>
            <a:r>
              <a:rPr lang="en-GB" b="1" dirty="0" smtClean="0"/>
              <a:t>heterogeneous multi-CPU / multi-GPU environments</a:t>
            </a:r>
          </a:p>
          <a:p>
            <a:pPr lvl="1"/>
            <a:r>
              <a:rPr lang="en-GB" dirty="0" smtClean="0"/>
              <a:t>With device specific-optimizations</a:t>
            </a:r>
          </a:p>
          <a:p>
            <a:pPr lvl="2"/>
            <a:r>
              <a:rPr lang="en-GB" dirty="0" smtClean="0"/>
              <a:t>CPU – locality via Fission</a:t>
            </a:r>
          </a:p>
          <a:p>
            <a:pPr lvl="2"/>
            <a:r>
              <a:rPr lang="en-GB" dirty="0" smtClean="0"/>
              <a:t>GPU – overlap of communication and computation</a:t>
            </a:r>
          </a:p>
          <a:p>
            <a:pPr lvl="1"/>
            <a:r>
              <a:rPr lang="en-GB" dirty="0" smtClean="0"/>
              <a:t>Transparent work distribution and load balancing in the presence of recurrent executions</a:t>
            </a:r>
            <a:endParaRPr lang="en-GB" dirty="0"/>
          </a:p>
          <a:p>
            <a:r>
              <a:rPr lang="en-GB" dirty="0" smtClean="0"/>
              <a:t>The experimental results are promising</a:t>
            </a:r>
          </a:p>
          <a:p>
            <a:r>
              <a:rPr lang="en-GB" dirty="0" smtClean="0"/>
              <a:t>The program size is reduced more than 5x for a simple map example (</a:t>
            </a:r>
            <a:r>
              <a:rPr lang="en-GB" dirty="0" err="1" smtClean="0"/>
              <a:t>Saxpy</a:t>
            </a:r>
            <a:r>
              <a:rPr lang="en-GB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chemeClr val="tx1"/>
                </a:solidFill>
              </a:rPr>
              <a:t>Towards the Transparent Execution of Compound OpenCL Computations in Multi-CPU/Multi-GPU Environments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HeteroPar 2014 - Porto, Portugal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29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Regarding CPU + GPU</a:t>
            </a:r>
          </a:p>
          <a:p>
            <a:pPr lvl="1"/>
            <a:r>
              <a:rPr lang="en-GB" dirty="0" smtClean="0"/>
              <a:t>Optimize configuration derivation</a:t>
            </a:r>
          </a:p>
          <a:p>
            <a:pPr lvl="1"/>
            <a:r>
              <a:rPr lang="en-GB" dirty="0" smtClean="0"/>
              <a:t>Conjoin the use of profiling with performance models</a:t>
            </a:r>
          </a:p>
          <a:p>
            <a:endParaRPr lang="en-GB" dirty="0"/>
          </a:p>
          <a:p>
            <a:r>
              <a:rPr lang="en-GB" dirty="0"/>
              <a:t>Regarding Marrow</a:t>
            </a:r>
            <a:endParaRPr lang="en-GB" dirty="0" smtClean="0"/>
          </a:p>
          <a:p>
            <a:pPr lvl="1"/>
            <a:r>
              <a:rPr lang="en-GB" dirty="0" smtClean="0"/>
              <a:t>Other types of accelerators</a:t>
            </a:r>
          </a:p>
          <a:p>
            <a:pPr lvl="1"/>
            <a:r>
              <a:rPr lang="en-GB" dirty="0" smtClean="0"/>
              <a:t>Cluster of multi-CPU / multi-GPU nodes</a:t>
            </a:r>
          </a:p>
          <a:p>
            <a:pPr lvl="1"/>
            <a:r>
              <a:rPr lang="en-GB" dirty="0" smtClean="0"/>
              <a:t>Generate code for kernels and orchestration from higher-level representations</a:t>
            </a:r>
          </a:p>
          <a:p>
            <a:pPr lvl="1"/>
            <a:r>
              <a:rPr lang="en-GB" dirty="0" smtClean="0"/>
              <a:t>More skeletons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chemeClr val="tx1"/>
                </a:solidFill>
              </a:rPr>
              <a:t>Towards the Transparent Execution of Compound OpenCL Computations in Multi-CPU/Multi-GPU Environments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HeteroPar 2014 - Porto, Portugal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2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chemeClr val="tx1"/>
                </a:solidFill>
              </a:rPr>
              <a:t>Towards the Transparent Execution of Compound OpenCL Computations in Multi-CPU/Multi-GPU Environments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HeteroPar 2014 - Porto, Portugal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353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3200"/>
            <a:ext cx="9144000" cy="558800"/>
          </a:xfrm>
        </p:spPr>
        <p:txBody>
          <a:bodyPr/>
          <a:lstStyle/>
          <a:p>
            <a:r>
              <a:rPr lang="en-US" smtClean="0"/>
              <a:t>Work Distribution – CPUs +GPUs </a:t>
            </a:r>
            <a:endParaRPr lang="pt-P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2370" b="-112370"/>
          <a:stretch>
            <a:fillRect/>
          </a:stretch>
        </p:blipFill>
        <p:spPr/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77" y="1904938"/>
            <a:ext cx="1524062" cy="15240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65" y="1714331"/>
            <a:ext cx="1714669" cy="17146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08100" y="762000"/>
            <a:ext cx="1677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50/50 Split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853765" y="6616428"/>
            <a:ext cx="3093804" cy="258008"/>
          </a:xfrm>
        </p:spPr>
        <p:txBody>
          <a:bodyPr/>
          <a:lstStyle/>
          <a:p>
            <a:r>
              <a:rPr lang="pt-PT" smtClean="0"/>
              <a:t>HeteroPar 2014 - Porto, Portugal 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1192" y="6281271"/>
            <a:ext cx="457200" cy="593165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chemeClr val="tx1"/>
                </a:solidFill>
              </a:rPr>
              <a:t>Towards the Transparent Execution of Compound OpenCL Computations in Multi-CPU/Multi-GPU Environments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580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3200"/>
            <a:ext cx="9144000" cy="558800"/>
          </a:xfrm>
        </p:spPr>
        <p:txBody>
          <a:bodyPr/>
          <a:lstStyle/>
          <a:p>
            <a:r>
              <a:rPr lang="en-US" smtClean="0"/>
              <a:t>Work Distribution – CPUs +GPUs </a:t>
            </a:r>
            <a:endParaRPr lang="pt-PT" dirty="0"/>
          </a:p>
        </p:txBody>
      </p:sp>
      <p:sp>
        <p:nvSpPr>
          <p:cNvPr id="8" name="TextBox 7"/>
          <p:cNvSpPr txBox="1"/>
          <p:nvPr/>
        </p:nvSpPr>
        <p:spPr>
          <a:xfrm>
            <a:off x="1208100" y="762000"/>
            <a:ext cx="1677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50/50 Split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853765" y="6616428"/>
            <a:ext cx="3093804" cy="258008"/>
          </a:xfrm>
        </p:spPr>
        <p:txBody>
          <a:bodyPr/>
          <a:lstStyle/>
          <a:p>
            <a:r>
              <a:rPr lang="pt-PT" smtClean="0"/>
              <a:t>HeteroPar 2014 - Porto, Portugal 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1192" y="6281271"/>
            <a:ext cx="457200" cy="593165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3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1708" b="-111708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6" y="1904938"/>
            <a:ext cx="1524062" cy="15240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913" y="1714331"/>
            <a:ext cx="1714669" cy="171466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chemeClr val="tx1"/>
                </a:solidFill>
              </a:rPr>
              <a:t>Towards the Transparent Execution of Compound OpenCL Computations in Multi-CPU/Multi-GPU Environments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167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04587" y="1389531"/>
            <a:ext cx="9565369" cy="1318480"/>
          </a:xfrm>
        </p:spPr>
        <p:txBody>
          <a:bodyPr>
            <a:normAutofit/>
          </a:bodyPr>
          <a:lstStyle/>
          <a:p>
            <a:r>
              <a:rPr lang="en-GB" dirty="0" err="1" smtClean="0"/>
              <a:t>OpenCL</a:t>
            </a:r>
            <a:r>
              <a:rPr lang="en-GB" dirty="0" smtClean="0"/>
              <a:t> provides code but </a:t>
            </a:r>
            <a:r>
              <a:rPr lang="en-GB" b="1" dirty="0" smtClean="0"/>
              <a:t>not performance portability</a:t>
            </a:r>
          </a:p>
          <a:p>
            <a:pPr>
              <a:tabLst>
                <a:tab pos="1163638" algn="l"/>
              </a:tabLst>
            </a:pPr>
            <a:r>
              <a:rPr lang="en-GB" dirty="0" smtClean="0"/>
              <a:t>Low-level programming model </a:t>
            </a:r>
            <a:r>
              <a:rPr lang="en-GB" b="1" dirty="0" smtClean="0"/>
              <a:t>– no composition support</a:t>
            </a:r>
            <a:r>
              <a:rPr lang="en-GB" dirty="0" smtClean="0"/>
              <a:t>	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514" y="3406987"/>
            <a:ext cx="3233332" cy="1860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mtClean="0"/>
              <a:t>Problem</a:t>
            </a:r>
            <a:endParaRPr lang="pt-PT" dirty="0"/>
          </a:p>
        </p:txBody>
      </p:sp>
      <p:pic>
        <p:nvPicPr>
          <p:cNvPr id="9" name="Picture 8" descr="skd188803sd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314764"/>
            <a:ext cx="2957105" cy="24439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1492" y="2573884"/>
            <a:ext cx="714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Host 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598374" y="4538439"/>
            <a:ext cx="1791796" cy="0"/>
          </a:xfrm>
          <a:prstGeom prst="line">
            <a:avLst/>
          </a:prstGeom>
          <a:ln w="101600" cmpd="dbl">
            <a:solidFill>
              <a:srgbClr val="1F4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95894" y="4412019"/>
            <a:ext cx="1791796" cy="0"/>
          </a:xfrm>
          <a:prstGeom prst="line">
            <a:avLst/>
          </a:prstGeom>
          <a:ln w="101600" cmpd="dbl">
            <a:solidFill>
              <a:srgbClr val="1F4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95894" y="4675349"/>
            <a:ext cx="1791796" cy="0"/>
          </a:xfrm>
          <a:prstGeom prst="line">
            <a:avLst/>
          </a:prstGeom>
          <a:ln w="101600" cmpd="dbl">
            <a:solidFill>
              <a:srgbClr val="1F4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31974" y="2587332"/>
            <a:ext cx="1068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Device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134178" y="3976392"/>
            <a:ext cx="587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Bus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33892" y="3005104"/>
            <a:ext cx="3022735" cy="207749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charset="2"/>
              <a:buChar char="Ø"/>
            </a:pPr>
            <a:r>
              <a:rPr lang="pt-PT" sz="2000" dirty="0" err="1"/>
              <a:t>Resource</a:t>
            </a:r>
            <a:r>
              <a:rPr lang="pt-PT" sz="2000" dirty="0"/>
              <a:t> </a:t>
            </a:r>
            <a:r>
              <a:rPr lang="pt-PT" sz="2000" dirty="0" err="1" smtClean="0"/>
              <a:t>management</a:t>
            </a:r>
            <a:endParaRPr lang="pt-PT" sz="2000" dirty="0"/>
          </a:p>
          <a:p>
            <a:pPr marL="342900" indent="-342900">
              <a:lnSpc>
                <a:spcPct val="130000"/>
              </a:lnSpc>
              <a:buFont typeface="Wingdings" charset="2"/>
              <a:buChar char="Ø"/>
            </a:pPr>
            <a:r>
              <a:rPr lang="pt-PT" sz="2000" dirty="0" err="1"/>
              <a:t>Orchestration</a:t>
            </a:r>
            <a:r>
              <a:rPr lang="pt-PT" sz="2000" dirty="0"/>
              <a:t> </a:t>
            </a:r>
            <a:r>
              <a:rPr lang="pt-PT" sz="2000" dirty="0" err="1"/>
              <a:t>of</a:t>
            </a:r>
            <a:r>
              <a:rPr lang="pt-PT" sz="2000" dirty="0"/>
              <a:t> data </a:t>
            </a:r>
            <a:r>
              <a:rPr lang="pt-PT" sz="2000" dirty="0" err="1"/>
              <a:t>transfer</a:t>
            </a:r>
            <a:r>
              <a:rPr lang="pt-PT" sz="2000" dirty="0"/>
              <a:t> </a:t>
            </a:r>
            <a:r>
              <a:rPr lang="pt-PT" sz="2000" dirty="0" err="1"/>
              <a:t>and</a:t>
            </a:r>
            <a:r>
              <a:rPr lang="pt-PT" sz="2000" dirty="0"/>
              <a:t> </a:t>
            </a:r>
            <a:r>
              <a:rPr lang="pt-PT" sz="2000" dirty="0" err="1"/>
              <a:t>execution</a:t>
            </a:r>
            <a:r>
              <a:rPr lang="pt-PT" sz="2000" dirty="0"/>
              <a:t> </a:t>
            </a:r>
            <a:r>
              <a:rPr lang="pt-PT" sz="2000" dirty="0" err="1" smtClean="0"/>
              <a:t>requests</a:t>
            </a:r>
            <a:endParaRPr lang="pt-PT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5387690" y="3011534"/>
            <a:ext cx="3327499" cy="1277273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charset="2"/>
              <a:buChar char="Ø"/>
            </a:pPr>
            <a:r>
              <a:rPr lang="pt-PT" sz="2000" dirty="0" smtClean="0"/>
              <a:t>SPMD </a:t>
            </a:r>
            <a:r>
              <a:rPr lang="pt-PT" sz="2000" dirty="0" err="1" smtClean="0"/>
              <a:t>programming</a:t>
            </a:r>
            <a:r>
              <a:rPr lang="pt-PT" sz="2000" dirty="0" smtClean="0"/>
              <a:t> </a:t>
            </a:r>
            <a:r>
              <a:rPr lang="pt-PT" sz="2000" dirty="0" err="1" smtClean="0"/>
              <a:t>model</a:t>
            </a:r>
            <a:endParaRPr lang="pt-PT" sz="2000" dirty="0" smtClean="0"/>
          </a:p>
          <a:p>
            <a:pPr marL="342900" indent="-342900">
              <a:lnSpc>
                <a:spcPct val="130000"/>
              </a:lnSpc>
              <a:buFont typeface="Wingdings" charset="2"/>
              <a:buChar char="Ø"/>
            </a:pPr>
            <a:r>
              <a:rPr lang="pt-PT" sz="2000" dirty="0" err="1" smtClean="0"/>
              <a:t>Memory</a:t>
            </a:r>
            <a:r>
              <a:rPr lang="pt-PT" sz="2000" dirty="0" smtClean="0"/>
              <a:t> </a:t>
            </a:r>
            <a:r>
              <a:rPr lang="pt-PT" sz="2000" dirty="0" err="1" smtClean="0"/>
              <a:t>organization</a:t>
            </a:r>
            <a:endParaRPr lang="pt-PT" sz="20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chemeClr val="tx1"/>
                </a:solidFill>
              </a:rPr>
              <a:t>Towards the Transparent Execution of Compound OpenCL Computations in Multi-CPU/Multi-GPU Environments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HeteroPar 2014 - Porto, Portugal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63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3200"/>
            <a:ext cx="9144000" cy="558800"/>
          </a:xfrm>
        </p:spPr>
        <p:txBody>
          <a:bodyPr/>
          <a:lstStyle/>
          <a:p>
            <a:r>
              <a:rPr lang="en-US" smtClean="0"/>
              <a:t>Work Distribution – CPUs +GPUs </a:t>
            </a:r>
            <a:endParaRPr lang="pt-PT" dirty="0"/>
          </a:p>
        </p:txBody>
      </p:sp>
      <p:sp>
        <p:nvSpPr>
          <p:cNvPr id="8" name="TextBox 7"/>
          <p:cNvSpPr txBox="1"/>
          <p:nvPr/>
        </p:nvSpPr>
        <p:spPr>
          <a:xfrm>
            <a:off x="1208100" y="762000"/>
            <a:ext cx="1677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50/50 Split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853765" y="6616428"/>
            <a:ext cx="3093804" cy="258008"/>
          </a:xfrm>
        </p:spPr>
        <p:txBody>
          <a:bodyPr/>
          <a:lstStyle/>
          <a:p>
            <a:r>
              <a:rPr lang="pt-PT" smtClean="0"/>
              <a:t>HeteroPar 2014 - Porto, Portugal 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1192" y="6281271"/>
            <a:ext cx="457200" cy="593165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0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2484" b="-112484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chemeClr val="tx1"/>
                </a:solidFill>
              </a:rPr>
              <a:t>Towards the Transparent Execution of Compound OpenCL Computations in Multi-CPU/Multi-GPU Environments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354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Execução só com CPUs</a:t>
            </a:r>
            <a:endParaRPr lang="pt-PT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6141112"/>
              </p:ext>
            </p:extLst>
          </p:nvPr>
        </p:nvGraphicFramePr>
        <p:xfrm>
          <a:off x="856060" y="1976582"/>
          <a:ext cx="7429500" cy="394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HeteroPar 2014 - Porto, Portugal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chemeClr val="tx1"/>
                </a:solidFill>
              </a:rPr>
              <a:t>Towards the Transparent Execution of Compound OpenCL Computations in Multi-CPU/Multi-GPU Environments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45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Treino FFT 256 Mb</a:t>
            </a:r>
            <a:endParaRPr lang="pt-PT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0695682"/>
              </p:ext>
            </p:extLst>
          </p:nvPr>
        </p:nvGraphicFramePr>
        <p:xfrm>
          <a:off x="856060" y="2544366"/>
          <a:ext cx="7429500" cy="2656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HeteroPar 2014 - Porto, Portugal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chemeClr val="tx1"/>
                </a:solidFill>
              </a:rPr>
              <a:t>Towards the Transparent Execution of Compound OpenCL Computations in Multi-CPU/Multi-GPU Environments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76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Online </a:t>
            </a:r>
            <a:r>
              <a:rPr lang="pt-PT" dirty="0" err="1" smtClean="0"/>
              <a:t>Monitoring</a:t>
            </a:r>
            <a:endParaRPr lang="pt-PT" dirty="0"/>
          </a:p>
        </p:txBody>
      </p:sp>
      <p:graphicFrame>
        <p:nvGraphicFramePr>
          <p:cNvPr id="21" name="Content Placeholder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815629"/>
              </p:ext>
            </p:extLst>
          </p:nvPr>
        </p:nvGraphicFramePr>
        <p:xfrm>
          <a:off x="104775" y="1389063"/>
          <a:ext cx="8620125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HeteroPar 2014 - Porto, Portugal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chemeClr val="tx1"/>
                </a:solidFill>
              </a:rPr>
              <a:t>Towards the Transparent Execution of Compound OpenCL Computations in Multi-CPU/Multi-GPU Environments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74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Evaluation</a:t>
            </a:r>
            <a:endParaRPr lang="en-US" dirty="0"/>
          </a:p>
        </p:txBody>
      </p:sp>
      <p:pic>
        <p:nvPicPr>
          <p:cNvPr id="10" name="Content Placeholder 9" descr="decomp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41" r="-504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8100" y="762000"/>
            <a:ext cx="2948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Distribution Quality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chemeClr val="tx1"/>
                </a:solidFill>
              </a:rPr>
              <a:t>Towards the Transparent Execution of Compound OpenCL Computations in Multi-CPU/Multi-GPU Environments 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HeteroPar 2014 - Porto, Portugal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27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Saxpy</a:t>
            </a:r>
            <a:r>
              <a:rPr lang="en-US" dirty="0" smtClean="0"/>
              <a:t>: Z[</a:t>
            </a:r>
            <a:r>
              <a:rPr lang="en-US" dirty="0" err="1" smtClean="0"/>
              <a:t>i</a:t>
            </a:r>
            <a:r>
              <a:rPr lang="en-US" dirty="0" smtClean="0"/>
              <a:t>] = alpha * X[</a:t>
            </a:r>
            <a:r>
              <a:rPr lang="en-US" dirty="0" err="1" smtClean="0"/>
              <a:t>i</a:t>
            </a:r>
            <a:r>
              <a:rPr lang="en-US" dirty="0" smtClean="0"/>
              <a:t>] + Y[</a:t>
            </a:r>
            <a:r>
              <a:rPr lang="en-US" dirty="0" err="1" smtClean="0"/>
              <a:t>i</a:t>
            </a:r>
            <a:r>
              <a:rPr lang="en-US" dirty="0" smtClean="0"/>
              <a:t>]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496882"/>
              </p:ext>
            </p:extLst>
          </p:nvPr>
        </p:nvGraphicFramePr>
        <p:xfrm>
          <a:off x="549760" y="2377863"/>
          <a:ext cx="7911432" cy="2825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7858"/>
                <a:gridCol w="1977858"/>
                <a:gridCol w="2040260"/>
                <a:gridCol w="1915456"/>
              </a:tblGrid>
              <a:tr h="706298">
                <a:tc>
                  <a:txBody>
                    <a:bodyPr/>
                    <a:lstStyle/>
                    <a:p>
                      <a:pPr algn="ctr"/>
                      <a:endParaRPr lang="en-US" sz="2000" noProof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Initialization/Finalization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err="1" smtClean="0"/>
                        <a:t>Orquestration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Total</a:t>
                      </a:r>
                      <a:endParaRPr lang="en-US" sz="2000" noProof="0" dirty="0"/>
                    </a:p>
                  </a:txBody>
                  <a:tcPr anchor="ctr"/>
                </a:tc>
              </a:tr>
              <a:tr h="706298"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smtClean="0"/>
                        <a:t>OpenCL</a:t>
                      </a:r>
                      <a:endParaRPr lang="en-US" sz="20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104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94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198</a:t>
                      </a:r>
                      <a:endParaRPr lang="en-US" sz="2000" noProof="0" dirty="0"/>
                    </a:p>
                  </a:txBody>
                  <a:tcPr anchor="ctr"/>
                </a:tc>
              </a:tr>
              <a:tr h="706298"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smtClean="0"/>
                        <a:t>Marrow</a:t>
                      </a:r>
                      <a:endParaRPr lang="en-US" sz="20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18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38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56</a:t>
                      </a:r>
                      <a:endParaRPr lang="en-US" sz="2000" noProof="0" dirty="0"/>
                    </a:p>
                  </a:txBody>
                  <a:tcPr anchor="ctr"/>
                </a:tc>
              </a:tr>
              <a:tr h="706298"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>
                          <a:solidFill>
                            <a:schemeClr val="bg1"/>
                          </a:solidFill>
                        </a:rPr>
                        <a:t>Reduction</a:t>
                      </a:r>
                      <a:endParaRPr lang="en-US" sz="20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>
                          <a:solidFill>
                            <a:schemeClr val="bg1"/>
                          </a:solidFill>
                        </a:rPr>
                        <a:t>5.7x</a:t>
                      </a:r>
                      <a:endParaRPr lang="en-US" sz="20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>
                          <a:solidFill>
                            <a:schemeClr val="bg1"/>
                          </a:solidFill>
                        </a:rPr>
                        <a:t>2.5x</a:t>
                      </a:r>
                      <a:endParaRPr lang="en-US" sz="20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>
                          <a:solidFill>
                            <a:schemeClr val="bg1"/>
                          </a:solidFill>
                        </a:rPr>
                        <a:t>3.5x</a:t>
                      </a:r>
                      <a:endParaRPr lang="en-US" sz="20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08100" y="762000"/>
            <a:ext cx="4239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Productivity – Lines of code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chemeClr val="tx1"/>
                </a:solidFill>
              </a:rPr>
              <a:t>Towards the Transparent Execution of Compound OpenCL Computations in Multi-CPU/Multi-GPU Environments 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HeteroPar 2014 - Porto, Portugal 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7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mtClean="0"/>
              <a:t>Decomposing Marrow Computations</a:t>
            </a:r>
            <a:endParaRPr lang="pt-PT" dirty="0"/>
          </a:p>
        </p:txBody>
      </p:sp>
      <p:sp>
        <p:nvSpPr>
          <p:cNvPr id="20" name="TextBox 19"/>
          <p:cNvSpPr txBox="1"/>
          <p:nvPr/>
        </p:nvSpPr>
        <p:spPr>
          <a:xfrm>
            <a:off x="1208100" y="762000"/>
            <a:ext cx="2891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Loop Skeleton 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6472468"/>
              </p:ext>
            </p:extLst>
          </p:nvPr>
        </p:nvGraphicFramePr>
        <p:xfrm>
          <a:off x="199449" y="1378563"/>
          <a:ext cx="8620312" cy="2416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60900" y="2138767"/>
            <a:ext cx="635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45412" y="3318551"/>
            <a:ext cx="740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False</a:t>
            </a:r>
            <a:endParaRPr lang="en-US" dirty="0"/>
          </a:p>
        </p:txBody>
      </p:sp>
      <p:cxnSp>
        <p:nvCxnSpPr>
          <p:cNvPr id="9" name="Elbow Connector 8"/>
          <p:cNvCxnSpPr/>
          <p:nvPr/>
        </p:nvCxnSpPr>
        <p:spPr>
          <a:xfrm rot="10800000" flipV="1">
            <a:off x="768076" y="1400411"/>
            <a:ext cx="7418974" cy="526645"/>
          </a:xfrm>
          <a:prstGeom prst="bentConnector3">
            <a:avLst>
              <a:gd name="adj1" fmla="val 99896"/>
            </a:avLst>
          </a:prstGeom>
          <a:ln w="76200">
            <a:solidFill>
              <a:srgbClr val="C1D2EA"/>
            </a:solidFill>
            <a:headEnd type="none"/>
            <a:tailEnd type="triangl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16200000" flipH="1">
            <a:off x="7923727" y="1663734"/>
            <a:ext cx="526645" cy="1"/>
          </a:xfrm>
          <a:prstGeom prst="bentConnector3">
            <a:avLst>
              <a:gd name="adj1" fmla="val 50000"/>
            </a:avLst>
          </a:prstGeom>
          <a:ln w="76200">
            <a:solidFill>
              <a:srgbClr val="C1D2EA"/>
            </a:solidFill>
            <a:headEnd type="none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>
            <a:off x="768076" y="3208915"/>
            <a:ext cx="7540716" cy="551274"/>
          </a:xfrm>
          <a:prstGeom prst="bentConnector3">
            <a:avLst>
              <a:gd name="adj1" fmla="val -117"/>
            </a:avLst>
          </a:prstGeom>
          <a:ln w="76200">
            <a:solidFill>
              <a:srgbClr val="C1D2EA"/>
            </a:solidFill>
            <a:headEnd type="none"/>
            <a:tailEnd type="triangl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054218"/>
              </p:ext>
            </p:extLst>
          </p:nvPr>
        </p:nvGraphicFramePr>
        <p:xfrm>
          <a:off x="185605" y="4040284"/>
          <a:ext cx="8620312" cy="2416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1447056" y="4800488"/>
            <a:ext cx="635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True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431568" y="5980272"/>
            <a:ext cx="740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False</a:t>
            </a:r>
            <a:endParaRPr lang="en-US" dirty="0"/>
          </a:p>
        </p:txBody>
      </p:sp>
      <p:cxnSp>
        <p:nvCxnSpPr>
          <p:cNvPr id="43" name="Elbow Connector 42"/>
          <p:cNvCxnSpPr/>
          <p:nvPr/>
        </p:nvCxnSpPr>
        <p:spPr>
          <a:xfrm rot="10800000" flipV="1">
            <a:off x="754232" y="4062132"/>
            <a:ext cx="7418974" cy="526645"/>
          </a:xfrm>
          <a:prstGeom prst="bentConnector3">
            <a:avLst>
              <a:gd name="adj1" fmla="val 99896"/>
            </a:avLst>
          </a:prstGeom>
          <a:ln w="76200">
            <a:solidFill>
              <a:srgbClr val="C1D2EA"/>
            </a:solidFill>
            <a:headEnd type="none"/>
            <a:tailEnd type="triangl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6200000" flipH="1">
            <a:off x="7909883" y="4325455"/>
            <a:ext cx="526645" cy="1"/>
          </a:xfrm>
          <a:prstGeom prst="bentConnector3">
            <a:avLst>
              <a:gd name="adj1" fmla="val 50000"/>
            </a:avLst>
          </a:prstGeom>
          <a:ln w="76200">
            <a:solidFill>
              <a:srgbClr val="C1D2EA"/>
            </a:solidFill>
            <a:headEnd type="none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>
            <a:off x="754232" y="5870636"/>
            <a:ext cx="7540716" cy="551274"/>
          </a:xfrm>
          <a:prstGeom prst="bentConnector3">
            <a:avLst>
              <a:gd name="adj1" fmla="val -117"/>
            </a:avLst>
          </a:prstGeom>
          <a:ln w="76200">
            <a:solidFill>
              <a:srgbClr val="C1D2EA"/>
            </a:solidFill>
            <a:headEnd type="none"/>
            <a:tailEnd type="triangl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chemeClr val="tx1"/>
                </a:solidFill>
              </a:rPr>
              <a:t>Towards the Transparent Execution of Compound OpenCL Computations in Multi-CPU/Multi-GPU Environments 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HeteroPar 2014 - Porto, Portugal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9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err="1" smtClean="0"/>
              <a:t>Programming</a:t>
            </a:r>
            <a:r>
              <a:rPr lang="pt-PT" dirty="0" smtClean="0"/>
              <a:t> Interface</a:t>
            </a:r>
            <a:endParaRPr lang="pt-PT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over</a:t>
            </a:r>
          </a:p>
          <a:p>
            <a:pPr lvl="1"/>
            <a:r>
              <a:rPr lang="en-US" dirty="0" smtClean="0"/>
              <a:t>What may and may not be partitioned</a:t>
            </a:r>
          </a:p>
          <a:p>
            <a:pPr lvl="2"/>
            <a:r>
              <a:rPr lang="pt-PT" i="1" dirty="0" smtClean="0">
                <a:solidFill>
                  <a:srgbClr val="292934"/>
                </a:solidFill>
              </a:rPr>
              <a:t>PARTITIONABLE</a:t>
            </a:r>
          </a:p>
          <a:p>
            <a:pPr lvl="2"/>
            <a:r>
              <a:rPr lang="pt-PT" i="1" dirty="0" smtClean="0">
                <a:solidFill>
                  <a:srgbClr val="292934"/>
                </a:solidFill>
              </a:rPr>
              <a:t>COPY</a:t>
            </a:r>
            <a:endParaRPr lang="en-US" dirty="0" smtClean="0"/>
          </a:p>
          <a:p>
            <a:pPr lvl="1"/>
            <a:r>
              <a:rPr lang="en-US" dirty="0" smtClean="0"/>
              <a:t>The elementary size of a partition</a:t>
            </a:r>
          </a:p>
          <a:p>
            <a:r>
              <a:rPr lang="en-US" dirty="0" smtClean="0"/>
              <a:t>Merge functio</a:t>
            </a:r>
            <a:r>
              <a:rPr lang="en-US" dirty="0"/>
              <a:t>n</a:t>
            </a:r>
            <a:r>
              <a:rPr lang="en-US" dirty="0" smtClean="0"/>
              <a:t>s</a:t>
            </a:r>
            <a:endParaRPr lang="en-US" dirty="0"/>
          </a:p>
        </p:txBody>
      </p:sp>
      <p:pic>
        <p:nvPicPr>
          <p:cNvPr id="10" name="Picture 9" descr="buffer_cop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292" y="4071385"/>
            <a:ext cx="2746608" cy="2404326"/>
          </a:xfrm>
          <a:prstGeom prst="rect">
            <a:avLst/>
          </a:prstGeom>
        </p:spPr>
      </p:pic>
      <p:pic>
        <p:nvPicPr>
          <p:cNvPr id="12" name="Picture 11" descr="buffer_partition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357" y="4071384"/>
            <a:ext cx="2676940" cy="234232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08100" y="762000"/>
            <a:ext cx="2215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New Features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chemeClr val="tx1"/>
                </a:solidFill>
              </a:rPr>
              <a:t>Towards the Transparent Execution of Compound OpenCL Computations in Multi-CPU/Multi-GPU Environments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HeteroPar 2014 - Porto, Portugal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74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Programming Example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54630" y="5408904"/>
            <a:ext cx="6211443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/>
              <a:t>shared_ptr</a:t>
            </a:r>
            <a:r>
              <a:rPr lang="en-US" dirty="0"/>
              <a:t>&lt;</a:t>
            </a:r>
            <a:r>
              <a:rPr lang="en-US" b="1" dirty="0" err="1"/>
              <a:t>IWorkData</a:t>
            </a:r>
            <a:r>
              <a:rPr lang="en-US" dirty="0"/>
              <a:t>&gt; </a:t>
            </a:r>
            <a:r>
              <a:rPr lang="en-US" dirty="0" smtClean="0"/>
              <a:t>(</a:t>
            </a:r>
            <a:r>
              <a:rPr lang="en-US" dirty="0">
                <a:solidFill>
                  <a:srgbClr val="6C8DC8"/>
                </a:solidFill>
              </a:rPr>
              <a:t>new</a:t>
            </a:r>
            <a:r>
              <a:rPr lang="en-US" dirty="0"/>
              <a:t> </a:t>
            </a:r>
            <a:r>
              <a:rPr lang="en-US" b="1" dirty="0" err="1"/>
              <a:t>BufferData</a:t>
            </a:r>
            <a:r>
              <a:rPr lang="en-US" dirty="0"/>
              <a:t>&lt;</a:t>
            </a:r>
            <a:r>
              <a:rPr lang="en-US" i="1" dirty="0"/>
              <a:t>cl_float2</a:t>
            </a:r>
            <a:r>
              <a:rPr lang="en-US" dirty="0" smtClean="0"/>
              <a:t>&gt;()</a:t>
            </a:r>
            <a:r>
              <a:rPr lang="en-US" dirty="0"/>
              <a:t>);</a:t>
            </a:r>
          </a:p>
        </p:txBody>
      </p:sp>
      <p:graphicFrame>
        <p:nvGraphicFramePr>
          <p:cNvPr id="9" name="Diagrama 11"/>
          <p:cNvGraphicFramePr/>
          <p:nvPr>
            <p:extLst>
              <p:ext uri="{D42A27DB-BD31-4B8C-83A1-F6EECF244321}">
                <p14:modId xmlns:p14="http://schemas.microsoft.com/office/powerpoint/2010/main" val="2908192888"/>
              </p:ext>
            </p:extLst>
          </p:nvPr>
        </p:nvGraphicFramePr>
        <p:xfrm>
          <a:off x="5867073" y="1575580"/>
          <a:ext cx="3754928" cy="2905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1"/>
          <p:cNvSpPr/>
          <p:nvPr/>
        </p:nvSpPr>
        <p:spPr>
          <a:xfrm>
            <a:off x="0" y="4164266"/>
            <a:ext cx="10132774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unique_ptr</a:t>
            </a:r>
            <a:r>
              <a:rPr lang="en-US" dirty="0" smtClean="0"/>
              <a:t>&lt;</a:t>
            </a:r>
            <a:r>
              <a:rPr lang="en-US" b="1" dirty="0" smtClean="0"/>
              <a:t>Executable</a:t>
            </a:r>
            <a:r>
              <a:rPr lang="en-US" dirty="0" smtClean="0"/>
              <a:t>&gt; FFT (</a:t>
            </a:r>
            <a:r>
              <a:rPr lang="en-US" dirty="0">
                <a:solidFill>
                  <a:srgbClr val="6C8DC8"/>
                </a:solidFill>
              </a:rPr>
              <a:t>new</a:t>
            </a:r>
            <a:r>
              <a:rPr lang="en-US" dirty="0" smtClean="0"/>
              <a:t> </a:t>
            </a:r>
            <a:r>
              <a:rPr lang="en-US" b="1" dirty="0" err="1" smtClean="0"/>
              <a:t>KernelWrapper</a:t>
            </a:r>
            <a:r>
              <a:rPr lang="en-US" dirty="0" smtClean="0"/>
              <a:t>(</a:t>
            </a:r>
            <a:r>
              <a:rPr lang="en-US" dirty="0" err="1" smtClean="0"/>
              <a:t>kernelFile</a:t>
            </a:r>
            <a:r>
              <a:rPr lang="en-US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en-US" dirty="0"/>
              <a:t>	                         </a:t>
            </a:r>
            <a:r>
              <a:rPr lang="en-US" dirty="0" err="1" smtClean="0"/>
              <a:t>kernelFunction</a:t>
            </a:r>
            <a:r>
              <a:rPr lang="en-US" dirty="0" smtClean="0"/>
              <a:t>, </a:t>
            </a:r>
            <a:r>
              <a:rPr lang="en-US" dirty="0" err="1"/>
              <a:t>inInfo</a:t>
            </a:r>
            <a:r>
              <a:rPr lang="en-US" dirty="0"/>
              <a:t>, </a:t>
            </a:r>
            <a:r>
              <a:rPr lang="en-US" dirty="0" err="1" smtClean="0"/>
              <a:t>outInfo</a:t>
            </a:r>
            <a:r>
              <a:rPr lang="en-US" dirty="0" smtClean="0"/>
              <a:t>)</a:t>
            </a:r>
            <a:r>
              <a:rPr lang="en-US" dirty="0"/>
              <a:t>)</a:t>
            </a:r>
            <a:r>
              <a:rPr lang="en-US" dirty="0" smtClean="0"/>
              <a:t>;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684891" y="5116872"/>
            <a:ext cx="197556" cy="4612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249335" y="5074539"/>
            <a:ext cx="225778" cy="5035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8100" y="762000"/>
            <a:ext cx="3264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FFT Pipeline Revisited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055110" y="5414557"/>
            <a:ext cx="8021472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/>
              <a:t>shared_ptr</a:t>
            </a:r>
            <a:r>
              <a:rPr lang="en-US" dirty="0" smtClean="0"/>
              <a:t>&lt;</a:t>
            </a:r>
            <a:r>
              <a:rPr lang="en-US" b="1" dirty="0" err="1" smtClean="0"/>
              <a:t>IWorkData</a:t>
            </a:r>
            <a:r>
              <a:rPr lang="en-US" dirty="0"/>
              <a:t>&gt; </a:t>
            </a:r>
            <a:r>
              <a:rPr lang="en-US" dirty="0" smtClean="0"/>
              <a:t>(</a:t>
            </a:r>
            <a:r>
              <a:rPr lang="en-US" dirty="0">
                <a:solidFill>
                  <a:srgbClr val="6C8DC8"/>
                </a:solidFill>
              </a:rPr>
              <a:t>new</a:t>
            </a:r>
            <a:r>
              <a:rPr lang="en-US" dirty="0"/>
              <a:t> </a:t>
            </a:r>
            <a:r>
              <a:rPr lang="en-US" b="1" dirty="0" err="1"/>
              <a:t>BufferData</a:t>
            </a:r>
            <a:r>
              <a:rPr lang="en-US" dirty="0"/>
              <a:t>&lt;</a:t>
            </a:r>
            <a:r>
              <a:rPr lang="en-US" i="1" dirty="0"/>
              <a:t>cl_float2</a:t>
            </a:r>
            <a:r>
              <a:rPr lang="en-US" dirty="0" smtClean="0"/>
              <a:t>&gt;(</a:t>
            </a:r>
            <a:r>
              <a:rPr lang="en-US" b="1" dirty="0" err="1" smtClean="0">
                <a:solidFill>
                  <a:srgbClr val="800000"/>
                </a:solidFill>
              </a:rPr>
              <a:t>fftSize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			              </a:t>
            </a:r>
            <a:r>
              <a:rPr lang="en-US" b="1" dirty="0" err="1" smtClean="0">
                <a:solidFill>
                  <a:srgbClr val="800000"/>
                </a:solidFill>
              </a:rPr>
              <a:t>IWorkData</a:t>
            </a:r>
            <a:r>
              <a:rPr lang="en-US" b="1" dirty="0" smtClean="0">
                <a:solidFill>
                  <a:srgbClr val="800000"/>
                </a:solidFill>
              </a:rPr>
              <a:t>::PARTITIONABLE</a:t>
            </a:r>
            <a:r>
              <a:rPr lang="en-US" dirty="0" smtClean="0"/>
              <a:t>)</a:t>
            </a:r>
            <a:r>
              <a:rPr lang="en-US" dirty="0"/>
              <a:t>);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148" y="3872384"/>
            <a:ext cx="664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unique_ptr</a:t>
            </a:r>
            <a:r>
              <a:rPr lang="en-US" dirty="0" smtClean="0"/>
              <a:t>&lt;</a:t>
            </a:r>
            <a:r>
              <a:rPr lang="en-US" b="1" dirty="0" smtClean="0"/>
              <a:t>Executable</a:t>
            </a:r>
            <a:r>
              <a:rPr lang="en-US" dirty="0"/>
              <a:t>&gt; </a:t>
            </a:r>
            <a:r>
              <a:rPr lang="en-US" dirty="0" smtClean="0"/>
              <a:t>pipeline </a:t>
            </a:r>
            <a:r>
              <a:rPr lang="en-US" dirty="0"/>
              <a:t>(</a:t>
            </a:r>
            <a:r>
              <a:rPr lang="en-US" dirty="0">
                <a:solidFill>
                  <a:srgbClr val="6C8DC8"/>
                </a:solidFill>
              </a:rPr>
              <a:t>new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b="1" dirty="0"/>
              <a:t>Pipeline</a:t>
            </a:r>
            <a:r>
              <a:rPr lang="en-US" dirty="0" smtClean="0"/>
              <a:t>(FFT, </a:t>
            </a:r>
            <a:r>
              <a:rPr lang="en-US" dirty="0" err="1" smtClean="0"/>
              <a:t>iFFT</a:t>
            </a:r>
            <a:r>
              <a:rPr lang="en-US" dirty="0" smtClean="0"/>
              <a:t>)</a:t>
            </a:r>
            <a:r>
              <a:rPr lang="en-US" dirty="0"/>
              <a:t>);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44748" y="4241716"/>
            <a:ext cx="14673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Partition </a:t>
            </a:r>
          </a:p>
          <a:p>
            <a:r>
              <a:rPr lang="en-US" dirty="0" smtClean="0"/>
              <a:t>elementary </a:t>
            </a:r>
          </a:p>
          <a:p>
            <a:r>
              <a:rPr lang="en-US" dirty="0" smtClean="0"/>
              <a:t>size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774415" y="5165046"/>
            <a:ext cx="131335" cy="4130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chemeClr val="tx1"/>
                </a:solidFill>
              </a:rPr>
              <a:t>Towards the Transparent Execution of Compound OpenCL Computations in Multi-CPU/Multi-GPU Environments 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HeteroPar 2014 - Porto, Portugal 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1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04587" y="1389530"/>
            <a:ext cx="9473567" cy="1197802"/>
          </a:xfrm>
        </p:spPr>
        <p:txBody>
          <a:bodyPr>
            <a:normAutofit/>
          </a:bodyPr>
          <a:lstStyle/>
          <a:p>
            <a:r>
              <a:rPr lang="en-GB" dirty="0" err="1"/>
              <a:t>OpenCL</a:t>
            </a:r>
            <a:r>
              <a:rPr lang="en-GB" dirty="0"/>
              <a:t> provides code but </a:t>
            </a:r>
            <a:r>
              <a:rPr lang="en-GB" b="1" dirty="0"/>
              <a:t>not performance portability</a:t>
            </a:r>
          </a:p>
          <a:p>
            <a:pPr>
              <a:tabLst>
                <a:tab pos="1163638" algn="l"/>
              </a:tabLst>
            </a:pPr>
            <a:r>
              <a:rPr lang="en-GB" dirty="0"/>
              <a:t>Low-level programming </a:t>
            </a:r>
            <a:r>
              <a:rPr lang="en-GB" dirty="0" smtClean="0"/>
              <a:t>model – </a:t>
            </a:r>
            <a:r>
              <a:rPr lang="en-GB" b="1" dirty="0" smtClean="0"/>
              <a:t>no composition support</a:t>
            </a:r>
            <a:r>
              <a:rPr lang="en-GB" b="1" dirty="0"/>
              <a:t>	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514" y="3406987"/>
            <a:ext cx="3233332" cy="1860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mtClean="0"/>
              <a:t>Problem</a:t>
            </a:r>
            <a:endParaRPr lang="pt-PT" dirty="0"/>
          </a:p>
        </p:txBody>
      </p:sp>
      <p:pic>
        <p:nvPicPr>
          <p:cNvPr id="9" name="Picture 8" descr="skd188803sd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314764"/>
            <a:ext cx="2957105" cy="24439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1492" y="2573884"/>
            <a:ext cx="714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Host 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598374" y="4538439"/>
            <a:ext cx="1791796" cy="0"/>
          </a:xfrm>
          <a:prstGeom prst="line">
            <a:avLst/>
          </a:prstGeom>
          <a:ln w="101600" cmpd="dbl">
            <a:solidFill>
              <a:srgbClr val="1F4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95894" y="4412019"/>
            <a:ext cx="1791796" cy="0"/>
          </a:xfrm>
          <a:prstGeom prst="line">
            <a:avLst/>
          </a:prstGeom>
          <a:ln w="101600" cmpd="dbl">
            <a:solidFill>
              <a:srgbClr val="1F4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95894" y="4675349"/>
            <a:ext cx="1791796" cy="0"/>
          </a:xfrm>
          <a:prstGeom prst="line">
            <a:avLst/>
          </a:prstGeom>
          <a:ln w="101600" cmpd="dbl">
            <a:solidFill>
              <a:srgbClr val="1F4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31974" y="2587332"/>
            <a:ext cx="1167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Devices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134178" y="3976392"/>
            <a:ext cx="587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Bus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4117" y="3005104"/>
            <a:ext cx="3893611" cy="367946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Lucida Grande"/>
              <a:buChar char="⬆"/>
            </a:pPr>
            <a:r>
              <a:rPr lang="en-GB" dirty="0" smtClean="0"/>
              <a:t>Resource  management</a:t>
            </a:r>
          </a:p>
          <a:p>
            <a:pPr marL="342900" indent="-342900">
              <a:lnSpc>
                <a:spcPct val="130000"/>
              </a:lnSpc>
              <a:buFont typeface="Lucida Grande"/>
              <a:buChar char="⬆"/>
            </a:pPr>
            <a:r>
              <a:rPr lang="en-GB" dirty="0" smtClean="0"/>
              <a:t>Orchestration of data transfer and execution requests</a:t>
            </a:r>
          </a:p>
          <a:p>
            <a:pPr marL="342900" indent="-342900">
              <a:lnSpc>
                <a:spcPct val="130000"/>
              </a:lnSpc>
              <a:buFont typeface="Lucida Grande"/>
              <a:buChar char="+"/>
            </a:pPr>
            <a:endParaRPr lang="en-GB" dirty="0" smtClean="0"/>
          </a:p>
          <a:p>
            <a:pPr marL="342900" indent="-342900">
              <a:lnSpc>
                <a:spcPct val="130000"/>
              </a:lnSpc>
              <a:buFont typeface="Lucida Grande"/>
              <a:buChar char="+"/>
            </a:pPr>
            <a:r>
              <a:rPr lang="en-GB" dirty="0" smtClean="0"/>
              <a:t>Decompose the computation among the CPUs and GPUs</a:t>
            </a:r>
          </a:p>
          <a:p>
            <a:pPr marL="342900" indent="-342900">
              <a:lnSpc>
                <a:spcPct val="130000"/>
              </a:lnSpc>
              <a:buFont typeface="Lucida Grande"/>
              <a:buChar char="+"/>
            </a:pPr>
            <a:r>
              <a:rPr lang="en-GB" dirty="0" smtClean="0"/>
              <a:t>Scheduling and load balancing</a:t>
            </a:r>
          </a:p>
          <a:p>
            <a:pPr marL="342900" indent="-342900">
              <a:lnSpc>
                <a:spcPct val="130000"/>
              </a:lnSpc>
              <a:buFont typeface="Lucida Grande"/>
              <a:buChar char="+"/>
            </a:pPr>
            <a:r>
              <a:rPr lang="en-GB" dirty="0" smtClean="0"/>
              <a:t>Device</a:t>
            </a:r>
            <a:r>
              <a:rPr lang="en-GB" dirty="0" smtClean="0"/>
              <a:t>-type specific </a:t>
            </a:r>
            <a:r>
              <a:rPr lang="en-GB" dirty="0" smtClean="0"/>
              <a:t>optimizations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87690" y="3011534"/>
            <a:ext cx="3327499" cy="167738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charset="2"/>
              <a:buChar char="Ø"/>
            </a:pPr>
            <a:r>
              <a:rPr lang="pt-PT" sz="2000" dirty="0" smtClean="0"/>
              <a:t>SPMD </a:t>
            </a:r>
            <a:r>
              <a:rPr lang="pt-PT" sz="2000" dirty="0" err="1" smtClean="0"/>
              <a:t>programming</a:t>
            </a:r>
            <a:r>
              <a:rPr lang="pt-PT" sz="2000" dirty="0" smtClean="0"/>
              <a:t> </a:t>
            </a:r>
            <a:r>
              <a:rPr lang="pt-PT" sz="2000" dirty="0" err="1" smtClean="0"/>
              <a:t>model</a:t>
            </a:r>
            <a:endParaRPr lang="pt-PT" sz="2000" dirty="0" smtClean="0"/>
          </a:p>
          <a:p>
            <a:pPr marL="342900" indent="-342900">
              <a:lnSpc>
                <a:spcPct val="130000"/>
              </a:lnSpc>
              <a:buFont typeface="Wingdings" charset="2"/>
              <a:buChar char="Ø"/>
            </a:pPr>
            <a:r>
              <a:rPr lang="pt-PT" sz="2000" dirty="0" err="1" smtClean="0"/>
              <a:t>Device-type</a:t>
            </a:r>
            <a:r>
              <a:rPr lang="pt-PT" sz="2000" dirty="0" smtClean="0"/>
              <a:t> </a:t>
            </a:r>
            <a:r>
              <a:rPr lang="pt-PT" sz="2000" dirty="0" err="1" smtClean="0"/>
              <a:t>specific</a:t>
            </a:r>
            <a:r>
              <a:rPr lang="pt-PT" sz="2000" dirty="0"/>
              <a:t> </a:t>
            </a:r>
            <a:r>
              <a:rPr lang="pt-PT" sz="2000" dirty="0" err="1" smtClean="0"/>
              <a:t>m</a:t>
            </a:r>
            <a:r>
              <a:rPr lang="pt-PT" sz="2000" dirty="0" err="1" smtClean="0"/>
              <a:t>emory</a:t>
            </a:r>
            <a:r>
              <a:rPr lang="pt-PT" sz="2000" dirty="0" smtClean="0"/>
              <a:t> </a:t>
            </a:r>
            <a:r>
              <a:rPr lang="pt-PT" sz="2000" dirty="0" err="1" smtClean="0"/>
              <a:t>organization</a:t>
            </a:r>
            <a:endParaRPr lang="pt-PT" sz="2000" dirty="0" smtClean="0"/>
          </a:p>
        </p:txBody>
      </p:sp>
      <p:sp>
        <p:nvSpPr>
          <p:cNvPr id="6" name="Rectangle 5"/>
          <p:cNvSpPr/>
          <p:nvPr/>
        </p:nvSpPr>
        <p:spPr>
          <a:xfrm rot="1220415">
            <a:off x="499958" y="4106380"/>
            <a:ext cx="3661930" cy="132343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GB" sz="4000" b="1" cap="all" dirty="0" smtClean="0">
                <a:ln w="0"/>
                <a:solidFill>
                  <a:srgbClr val="246F7F"/>
                </a:solidFill>
                <a:effectLst>
                  <a:reflection blurRad="12700" stA="50000" endPos="50000" dist="5000" dir="5400000" sy="-100000" rotWithShape="0"/>
                </a:effectLst>
              </a:rPr>
              <a:t>Algorithmic</a:t>
            </a:r>
          </a:p>
          <a:p>
            <a:pPr algn="ctr"/>
            <a:r>
              <a:rPr lang="en-GB" sz="4000" b="1" cap="all" dirty="0" smtClean="0">
                <a:ln w="0"/>
                <a:solidFill>
                  <a:srgbClr val="246F7F"/>
                </a:solidFill>
                <a:effectLst>
                  <a:reflection blurRad="12700" stA="50000" endPos="50000" dist="5000" dir="5400000" sy="-100000" rotWithShape="0"/>
                </a:effectLst>
              </a:rPr>
              <a:t>Skeletons</a:t>
            </a:r>
            <a:endParaRPr lang="en-GB" sz="4000" b="1" cap="all" dirty="0">
              <a:ln w="0"/>
              <a:solidFill>
                <a:srgbClr val="246F7F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chemeClr val="tx1"/>
                </a:solidFill>
              </a:rPr>
              <a:t>Towards the Transparent Execution of Compound OpenCL Computations in Multi-CPU/Multi-GPU Environments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HeteroPar 2014 - Porto, Portugal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9161" y="4768100"/>
            <a:ext cx="1944839" cy="14586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383" y="4962826"/>
            <a:ext cx="2147171" cy="123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11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8207E-6 -4.76168E-6 L -2.18207E-6 -0.105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0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0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Marrow</a:t>
            </a:r>
            <a:r>
              <a:rPr lang="pt-PT" dirty="0" smtClean="0"/>
              <a:t> </a:t>
            </a:r>
            <a:r>
              <a:rPr lang="pt-PT" dirty="0" err="1" smtClean="0"/>
              <a:t>Framework</a:t>
            </a:r>
            <a:endParaRPr lang="pt-PT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C++ </a:t>
            </a:r>
            <a:r>
              <a:rPr lang="en-US" dirty="0"/>
              <a:t>a</a:t>
            </a:r>
            <a:r>
              <a:rPr lang="en-US" dirty="0" smtClean="0"/>
              <a:t>lgorithmic </a:t>
            </a:r>
            <a:r>
              <a:rPr lang="en-US" dirty="0"/>
              <a:t>s</a:t>
            </a:r>
            <a:r>
              <a:rPr lang="en-US" dirty="0" smtClean="0"/>
              <a:t>keleton framework for the orchestration of </a:t>
            </a:r>
            <a:r>
              <a:rPr lang="en-US" dirty="0" err="1" smtClean="0"/>
              <a:t>OpenCL</a:t>
            </a:r>
            <a:r>
              <a:rPr lang="en-US" dirty="0" smtClean="0"/>
              <a:t> computations </a:t>
            </a:r>
            <a:r>
              <a:rPr lang="en-US" b="1" dirty="0" smtClean="0"/>
              <a:t>[Euro-Par 2013]</a:t>
            </a:r>
          </a:p>
          <a:p>
            <a:r>
              <a:rPr lang="en-US" b="1" dirty="0" smtClean="0"/>
              <a:t>Task</a:t>
            </a:r>
            <a:r>
              <a:rPr lang="en-US" dirty="0" smtClean="0"/>
              <a:t> and Data-parallel skeletons</a:t>
            </a:r>
          </a:p>
          <a:p>
            <a:pPr lvl="1"/>
            <a:r>
              <a:rPr lang="en-US" dirty="0" smtClean="0"/>
              <a:t>Task-parallel: Pipeline and Loop </a:t>
            </a:r>
          </a:p>
          <a:p>
            <a:pPr lvl="1"/>
            <a:r>
              <a:rPr lang="en-US" dirty="0" smtClean="0"/>
              <a:t>Data-parallel: Map(Reduce)</a:t>
            </a:r>
          </a:p>
          <a:p>
            <a:r>
              <a:rPr lang="en-US" b="1" dirty="0" smtClean="0"/>
              <a:t>Skeleton nesting</a:t>
            </a:r>
          </a:p>
          <a:p>
            <a:endParaRPr lang="en-US" b="1" dirty="0"/>
          </a:p>
          <a:p>
            <a:r>
              <a:rPr lang="en-US" dirty="0" smtClean="0"/>
              <a:t>GPU </a:t>
            </a:r>
            <a:r>
              <a:rPr lang="en-US" dirty="0"/>
              <a:t>h</a:t>
            </a:r>
            <a:r>
              <a:rPr lang="en-US" dirty="0" smtClean="0"/>
              <a:t>eterogeneity support</a:t>
            </a:r>
          </a:p>
          <a:p>
            <a:r>
              <a:rPr lang="en-US" dirty="0" smtClean="0"/>
              <a:t>GPU-directed optimizations</a:t>
            </a:r>
          </a:p>
          <a:p>
            <a:endParaRPr lang="en-US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208100" y="762000"/>
            <a:ext cx="3514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Distinguishing Features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chemeClr val="tx1"/>
                </a:solidFill>
              </a:rPr>
              <a:t>Towards the Transparent Execution of Compound OpenCL Computations in Multi-CPU/Multi-GPU Environments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HeteroPar 2014 - Porto, Portugal 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04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Marrow</a:t>
            </a:r>
            <a:r>
              <a:rPr lang="pt-PT" dirty="0" smtClean="0"/>
              <a:t> </a:t>
            </a:r>
            <a:r>
              <a:rPr lang="pt-PT" dirty="0" err="1" smtClean="0"/>
              <a:t>Framework</a:t>
            </a:r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 Fourier Transform (FFT) pipeline</a:t>
            </a:r>
          </a:p>
          <a:p>
            <a:pPr lvl="1"/>
            <a:r>
              <a:rPr lang="en-US" dirty="0" smtClean="0"/>
              <a:t>Adapted from the SHOC benchmark suite</a:t>
            </a:r>
          </a:p>
          <a:p>
            <a:pPr lvl="1"/>
            <a:r>
              <a:rPr lang="en-US" dirty="0" smtClean="0"/>
              <a:t>FFT kernel </a:t>
            </a:r>
            <a:r>
              <a:rPr lang="en-US" dirty="0" smtClean="0">
                <a:sym typeface="Wingdings"/>
              </a:rPr>
              <a:t> Inverse FFT kernel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208100" y="762000"/>
            <a:ext cx="3571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Programming Example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9" name="Diagrama 11"/>
          <p:cNvGraphicFramePr/>
          <p:nvPr>
            <p:extLst>
              <p:ext uri="{D42A27DB-BD31-4B8C-83A1-F6EECF244321}">
                <p14:modId xmlns:p14="http://schemas.microsoft.com/office/powerpoint/2010/main" val="2319673369"/>
              </p:ext>
            </p:extLst>
          </p:nvPr>
        </p:nvGraphicFramePr>
        <p:xfrm>
          <a:off x="6161345" y="1653030"/>
          <a:ext cx="3754928" cy="2905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0" y="4241716"/>
            <a:ext cx="10132774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Executable</a:t>
            </a:r>
            <a:r>
              <a:rPr lang="en-US" dirty="0" smtClean="0"/>
              <a:t> FFT (</a:t>
            </a:r>
            <a:r>
              <a:rPr lang="en-US" dirty="0" smtClean="0">
                <a:solidFill>
                  <a:srgbClr val="6C8DC8"/>
                </a:solidFill>
              </a:rPr>
              <a:t>new </a:t>
            </a:r>
            <a:r>
              <a:rPr lang="en-US" b="1" dirty="0" err="1" smtClean="0"/>
              <a:t>KernelWrapper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000000"/>
                </a:solidFill>
              </a:rPr>
              <a:t>kernelFile</a:t>
            </a:r>
            <a:r>
              <a:rPr lang="en-US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en-US" dirty="0"/>
              <a:t>	                         </a:t>
            </a:r>
            <a:r>
              <a:rPr lang="en-US" dirty="0" err="1" smtClean="0"/>
              <a:t>kernelFunction</a:t>
            </a:r>
            <a:r>
              <a:rPr lang="en-US" dirty="0" smtClean="0"/>
              <a:t>, </a:t>
            </a:r>
            <a:r>
              <a:rPr lang="en-US" dirty="0" err="1"/>
              <a:t>inInfo</a:t>
            </a:r>
            <a:r>
              <a:rPr lang="en-US" dirty="0"/>
              <a:t>, </a:t>
            </a:r>
            <a:r>
              <a:rPr lang="en-US" dirty="0" err="1" smtClean="0"/>
              <a:t>outInfo</a:t>
            </a:r>
            <a:r>
              <a:rPr lang="en-US" dirty="0" smtClean="0"/>
              <a:t>)</a:t>
            </a:r>
            <a:r>
              <a:rPr lang="en-US" dirty="0"/>
              <a:t>)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148" y="3872384"/>
            <a:ext cx="572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Executable</a:t>
            </a:r>
            <a:r>
              <a:rPr lang="en-US" dirty="0" smtClean="0"/>
              <a:t> pipeline </a:t>
            </a:r>
            <a:r>
              <a:rPr lang="en-US" dirty="0"/>
              <a:t>(</a:t>
            </a:r>
            <a:r>
              <a:rPr lang="en-US" dirty="0">
                <a:solidFill>
                  <a:srgbClr val="6C8DC8"/>
                </a:solidFill>
              </a:rPr>
              <a:t>new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b="1" dirty="0"/>
              <a:t>Pipeline</a:t>
            </a:r>
            <a:r>
              <a:rPr lang="en-US" dirty="0" smtClean="0"/>
              <a:t>(FFT, </a:t>
            </a:r>
            <a:r>
              <a:rPr lang="en-US" dirty="0" err="1" smtClean="0"/>
              <a:t>iFFT</a:t>
            </a:r>
            <a:r>
              <a:rPr lang="en-US" dirty="0" smtClean="0"/>
              <a:t>)</a:t>
            </a:r>
            <a:r>
              <a:rPr lang="en-US" dirty="0"/>
              <a:t>);	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8755" y="5470864"/>
            <a:ext cx="5625007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                                             </a:t>
            </a:r>
            <a:r>
              <a:rPr lang="en-US" dirty="0" smtClean="0">
                <a:solidFill>
                  <a:srgbClr val="6C8DC8"/>
                </a:solidFill>
              </a:rPr>
              <a:t>new </a:t>
            </a:r>
            <a:r>
              <a:rPr lang="en-US" b="1" dirty="0" smtClean="0"/>
              <a:t>Buffer</a:t>
            </a:r>
            <a:r>
              <a:rPr lang="en-US" dirty="0" smtClean="0"/>
              <a:t>&lt;</a:t>
            </a:r>
            <a:r>
              <a:rPr lang="en-US" i="1" dirty="0"/>
              <a:t>cl_float2</a:t>
            </a:r>
            <a:r>
              <a:rPr lang="en-US" dirty="0" smtClean="0"/>
              <a:t>&gt;()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684891" y="5178832"/>
            <a:ext cx="197556" cy="4612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249335" y="5136499"/>
            <a:ext cx="225778" cy="5035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806365" y="1301112"/>
            <a:ext cx="2174707" cy="1765809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chemeClr val="tx1"/>
                </a:solidFill>
              </a:rPr>
              <a:t>Towards the Transparent Execution of Compound OpenCL Computations in Multi-CPU/Multi-GPU Environments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HeteroPar 2014 - Porto, Portugal 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81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1" grpId="0"/>
      <p:bldP spid="12" grpId="1"/>
      <p:bldP spid="13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err="1" smtClean="0"/>
              <a:t>Proposal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Support the execution of compound </a:t>
            </a:r>
            <a:r>
              <a:rPr lang="en-GB" dirty="0" err="1"/>
              <a:t>OpenCL</a:t>
            </a:r>
            <a:r>
              <a:rPr lang="en-GB" dirty="0"/>
              <a:t> computations in multi-CPU/multi-GPU environments</a:t>
            </a:r>
          </a:p>
          <a:p>
            <a:r>
              <a:rPr lang="en-GB" dirty="0"/>
              <a:t>Grow the Marrow </a:t>
            </a:r>
            <a:r>
              <a:rPr lang="en-GB" dirty="0" smtClean="0"/>
              <a:t>algorithmic </a:t>
            </a:r>
            <a:r>
              <a:rPr lang="en-GB" dirty="0"/>
              <a:t>s</a:t>
            </a:r>
            <a:r>
              <a:rPr lang="en-GB" dirty="0" smtClean="0"/>
              <a:t>keleton </a:t>
            </a:r>
            <a:r>
              <a:rPr lang="en-GB" dirty="0"/>
              <a:t>f</a:t>
            </a:r>
            <a:r>
              <a:rPr lang="en-GB" dirty="0" smtClean="0"/>
              <a:t>ramework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Transparently</a:t>
            </a:r>
          </a:p>
          <a:p>
            <a:pPr lvl="1"/>
            <a:r>
              <a:rPr lang="en-GB" dirty="0"/>
              <a:t>Distribute the load of a Marrow </a:t>
            </a:r>
            <a:r>
              <a:rPr lang="en-GB" dirty="0" smtClean="0"/>
              <a:t>computations </a:t>
            </a:r>
            <a:r>
              <a:rPr lang="en-GB" dirty="0"/>
              <a:t>across multiple CPUs and GPUs</a:t>
            </a:r>
          </a:p>
          <a:p>
            <a:pPr lvl="1"/>
            <a:r>
              <a:rPr lang="en-GB" dirty="0"/>
              <a:t>Adapt this distribution to different input data-sets and to the CPUs’ load fluctuations. </a:t>
            </a: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989002" y="3057091"/>
            <a:ext cx="3593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Multiple (</a:t>
            </a:r>
            <a:r>
              <a:rPr lang="en-GB" sz="2400" dirty="0" smtClean="0"/>
              <a:t>possibly heterogeneous</a:t>
            </a:r>
            <a:r>
              <a:rPr lang="en-GB" sz="2400" dirty="0"/>
              <a:t>) GPUs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272232" y="3210010"/>
            <a:ext cx="2919483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5666A1"/>
                </a:solidFill>
              </a:rPr>
              <a:t>+   Multiple CPUs</a:t>
            </a:r>
          </a:p>
          <a:p>
            <a:pPr algn="ctr"/>
            <a:endParaRPr lang="en-US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chemeClr val="tx1"/>
                </a:solidFill>
              </a:rPr>
              <a:t>Towards the Transparent Execution of Compound OpenCL Computations in Multi-CPU/Multi-GPU Environments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HeteroPar 2014 - Porto, Portugal 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43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uiExpand="1"/>
      <p:bldP spid="10" grpId="0" uiExpan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Challenges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to efficiently decompose a </a:t>
            </a:r>
            <a:r>
              <a:rPr lang="en-US" dirty="0" smtClean="0"/>
              <a:t>Marrow Computation Tree (CT) among </a:t>
            </a:r>
            <a:r>
              <a:rPr lang="en-US" dirty="0"/>
              <a:t>the multiple CPU and GPU </a:t>
            </a:r>
            <a:r>
              <a:rPr lang="en-US" dirty="0" smtClean="0"/>
              <a:t>devices</a:t>
            </a:r>
            <a:endParaRPr lang="en-US" dirty="0"/>
          </a:p>
          <a:p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to efficiently distribute the work load among the available hardware </a:t>
            </a:r>
            <a:r>
              <a:rPr lang="en-US" dirty="0" smtClean="0"/>
              <a:t>resources</a:t>
            </a:r>
            <a:endParaRPr lang="en-US" dirty="0"/>
          </a:p>
          <a:p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to adapt this distribution to different input data-sets and to the CPUs’ load </a:t>
            </a:r>
            <a:r>
              <a:rPr lang="en-US" dirty="0" smtClean="0"/>
              <a:t>fluctuations</a:t>
            </a:r>
            <a:endParaRPr lang="en-US" dirty="0"/>
          </a:p>
          <a:p>
            <a:r>
              <a:rPr lang="en-US" dirty="0" smtClean="0"/>
              <a:t>How </a:t>
            </a:r>
            <a:r>
              <a:rPr lang="en-US" dirty="0"/>
              <a:t>to integrate these concepts in the programming model in a non-intrusive </a:t>
            </a:r>
            <a:r>
              <a:rPr lang="en-US" dirty="0" smtClean="0"/>
              <a:t>way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chemeClr val="tx1"/>
                </a:solidFill>
              </a:rPr>
              <a:t>Towards the Transparent Execution of Compound OpenCL Computations in Multi-CPU/Multi-GPU Environments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HeteroPar 2014 - Porto, Portugal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36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CC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CT </a:t>
            </a:r>
            <a:r>
              <a:rPr lang="pt-PT" dirty="0" err="1" smtClean="0"/>
              <a:t>Decomposition</a:t>
            </a:r>
            <a:endParaRPr lang="pt-PT" dirty="0"/>
          </a:p>
        </p:txBody>
      </p:sp>
      <p:sp>
        <p:nvSpPr>
          <p:cNvPr id="20" name="TextBox 19"/>
          <p:cNvSpPr txBox="1"/>
          <p:nvPr/>
        </p:nvSpPr>
        <p:spPr>
          <a:xfrm>
            <a:off x="1208100" y="762000"/>
            <a:ext cx="444725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Replicating the skeleton tree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104588" y="1389530"/>
            <a:ext cx="4320359" cy="4876800"/>
          </a:xfrm>
        </p:spPr>
        <p:txBody>
          <a:bodyPr/>
          <a:lstStyle/>
          <a:p>
            <a:r>
              <a:rPr lang="en-US" dirty="0" smtClean="0"/>
              <a:t>Integrates seamlessly with the SPMD model</a:t>
            </a:r>
          </a:p>
          <a:p>
            <a:r>
              <a:rPr lang="en-US" dirty="0" smtClean="0"/>
              <a:t>Avoids data migration between devices</a:t>
            </a:r>
          </a:p>
          <a:p>
            <a:r>
              <a:rPr lang="en-US" dirty="0" smtClean="0"/>
              <a:t>Scales well with the increase of devices</a:t>
            </a:r>
          </a:p>
          <a:p>
            <a:endParaRPr lang="en-US" dirty="0"/>
          </a:p>
          <a:p>
            <a:r>
              <a:rPr lang="en-US" b="1" dirty="0"/>
              <a:t>L</a:t>
            </a:r>
            <a:r>
              <a:rPr lang="en-US" b="1" dirty="0" smtClean="0"/>
              <a:t>ocality</a:t>
            </a:r>
            <a:r>
              <a:rPr lang="en-US" b="1" dirty="0"/>
              <a:t>-aware domain </a:t>
            </a:r>
            <a:r>
              <a:rPr lang="en-US" b="1" dirty="0" smtClean="0"/>
              <a:t>decomposition</a:t>
            </a:r>
            <a:endParaRPr lang="en-US" b="1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0" name="Diagrama 11"/>
          <p:cNvGraphicFramePr/>
          <p:nvPr>
            <p:extLst>
              <p:ext uri="{D42A27DB-BD31-4B8C-83A1-F6EECF244321}">
                <p14:modId xmlns:p14="http://schemas.microsoft.com/office/powerpoint/2010/main" val="3888316011"/>
              </p:ext>
            </p:extLst>
          </p:nvPr>
        </p:nvGraphicFramePr>
        <p:xfrm>
          <a:off x="3854510" y="2985449"/>
          <a:ext cx="3754928" cy="2905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a 11"/>
          <p:cNvGraphicFramePr/>
          <p:nvPr>
            <p:extLst>
              <p:ext uri="{D42A27DB-BD31-4B8C-83A1-F6EECF244321}">
                <p14:modId xmlns:p14="http://schemas.microsoft.com/office/powerpoint/2010/main" val="3508610025"/>
              </p:ext>
            </p:extLst>
          </p:nvPr>
        </p:nvGraphicFramePr>
        <p:xfrm>
          <a:off x="3852030" y="2982949"/>
          <a:ext cx="3754928" cy="2905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24217" y="6072089"/>
            <a:ext cx="1365481" cy="785910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5" idx="2"/>
          </p:cNvCxnSpPr>
          <p:nvPr/>
        </p:nvCxnSpPr>
        <p:spPr>
          <a:xfrm flipH="1">
            <a:off x="5857876" y="2007411"/>
            <a:ext cx="921560" cy="690870"/>
          </a:xfrm>
          <a:prstGeom prst="straightConnector1">
            <a:avLst/>
          </a:prstGeom>
          <a:ln w="38100" cmpd="sng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626625" y="1979749"/>
            <a:ext cx="1" cy="718532"/>
          </a:xfrm>
          <a:prstGeom prst="straightConnector1">
            <a:avLst/>
          </a:prstGeom>
          <a:ln w="38100" cmpd="sng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50413" y="1240830"/>
            <a:ext cx="1687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dataset</a:t>
            </a:r>
          </a:p>
        </p:txBody>
      </p:sp>
      <p:cxnSp>
        <p:nvCxnSpPr>
          <p:cNvPr id="23" name="Straight Arrow Connector 22"/>
          <p:cNvCxnSpPr>
            <a:stCxn id="26" idx="2"/>
          </p:cNvCxnSpPr>
          <p:nvPr/>
        </p:nvCxnSpPr>
        <p:spPr>
          <a:xfrm>
            <a:off x="7408497" y="2007411"/>
            <a:ext cx="280106" cy="1409402"/>
          </a:xfrm>
          <a:prstGeom prst="straightConnector1">
            <a:avLst/>
          </a:prstGeom>
          <a:ln w="38100" cmpd="sng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867976" y="2698281"/>
            <a:ext cx="1" cy="718532"/>
          </a:xfrm>
          <a:prstGeom prst="straightConnector1">
            <a:avLst/>
          </a:prstGeom>
          <a:ln w="38100" cmpd="sng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464905" y="1602000"/>
            <a:ext cx="629061" cy="405411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093966" y="1602000"/>
            <a:ext cx="629061" cy="405411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chemeClr val="tx1"/>
                </a:solidFill>
              </a:rPr>
              <a:t>Towards the Transparent Execution of Compound OpenCL Computations in Multi-CPU/Multi-GPU Environments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HeteroPar 2014 - Porto, Portugal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81145" y="5300140"/>
            <a:ext cx="1569268" cy="11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68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478E-6 2.77649E-8 L 0.2321 0.1161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5" y="580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Graphic spid="11" grpId="0">
        <p:bldAsOne/>
      </p:bldGraphic>
      <p:bldGraphic spid="11" grpId="1">
        <p:bldAsOne/>
      </p:bldGraphic>
      <p:bldP spid="18" grpId="0"/>
      <p:bldP spid="5" grpId="0" animBg="1"/>
      <p:bldP spid="26" grpId="0" animBg="1"/>
    </p:bldLst>
  </p:timing>
</p:sld>
</file>

<file path=ppt/theme/theme1.xml><?xml version="1.0" encoding="utf-8"?>
<a:theme xmlns:a="http://schemas.openxmlformats.org/drawingml/2006/main" name="Percep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23854</TotalTime>
  <Words>2428</Words>
  <Application>Microsoft Macintosh PowerPoint</Application>
  <PresentationFormat>On-screen Show (4:3)</PresentationFormat>
  <Paragraphs>489</Paragraphs>
  <Slides>38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Perception</vt:lpstr>
      <vt:lpstr>Towards the Transparent Execution of Compound OpenCL Computations in Multi-CPU/Multi-GPU Environments </vt:lpstr>
      <vt:lpstr>Motivation</vt:lpstr>
      <vt:lpstr>Problem</vt:lpstr>
      <vt:lpstr>Problem</vt:lpstr>
      <vt:lpstr>The Marrow Framework</vt:lpstr>
      <vt:lpstr>The Marrow Framework </vt:lpstr>
      <vt:lpstr>Proposal</vt:lpstr>
      <vt:lpstr>Challenges</vt:lpstr>
      <vt:lpstr>CT Decomposition</vt:lpstr>
      <vt:lpstr>CT Decomposition</vt:lpstr>
      <vt:lpstr>CT Decomposition</vt:lpstr>
      <vt:lpstr>Work Distribution – CPUs +GPUs </vt:lpstr>
      <vt:lpstr>Work Distribution – CPUs +GPUs </vt:lpstr>
      <vt:lpstr>Work Distribution – CPUs +GPUs </vt:lpstr>
      <vt:lpstr>Work Distribution – CPUs +GPUs </vt:lpstr>
      <vt:lpstr>Distribution Adaptation</vt:lpstr>
      <vt:lpstr>Work Distribution – CPUs +GPUs </vt:lpstr>
      <vt:lpstr>Distribution Adaptation</vt:lpstr>
      <vt:lpstr>Evaluation</vt:lpstr>
      <vt:lpstr>Evaluation</vt:lpstr>
      <vt:lpstr>Evaluation - Speedup</vt:lpstr>
      <vt:lpstr>Evaluation - Speedup</vt:lpstr>
      <vt:lpstr>Evaluation – Config. Derivation </vt:lpstr>
      <vt:lpstr>Evaluation – Load Balancing </vt:lpstr>
      <vt:lpstr>Conclusions</vt:lpstr>
      <vt:lpstr>Future Work</vt:lpstr>
      <vt:lpstr>Questions?  </vt:lpstr>
      <vt:lpstr>Work Distribution – CPUs +GPUs </vt:lpstr>
      <vt:lpstr>Work Distribution – CPUs +GPUs </vt:lpstr>
      <vt:lpstr>Work Distribution – CPUs +GPUs </vt:lpstr>
      <vt:lpstr>Execução só com CPUs</vt:lpstr>
      <vt:lpstr>Treino FFT 256 Mb</vt:lpstr>
      <vt:lpstr>Online Monitoring</vt:lpstr>
      <vt:lpstr>Evaluation</vt:lpstr>
      <vt:lpstr>Evaluation</vt:lpstr>
      <vt:lpstr>Decomposing Marrow Computations</vt:lpstr>
      <vt:lpstr>Programming Interface</vt:lpstr>
      <vt:lpstr>Programming Example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Algorithmic Skeleton framework for the orchestration of GPU computations</dc:title>
  <dc:creator>Fernando Alexandre</dc:creator>
  <cp:lastModifiedBy>Hervé Paulino</cp:lastModifiedBy>
  <cp:revision>806</cp:revision>
  <dcterms:created xsi:type="dcterms:W3CDTF">2013-08-22T10:33:28Z</dcterms:created>
  <dcterms:modified xsi:type="dcterms:W3CDTF">2014-08-25T07:27:36Z</dcterms:modified>
</cp:coreProperties>
</file>