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77" r:id="rId3"/>
    <p:sldId id="566" r:id="rId4"/>
    <p:sldId id="582" r:id="rId5"/>
    <p:sldId id="583" r:id="rId6"/>
    <p:sldId id="624" r:id="rId7"/>
    <p:sldId id="586" r:id="rId8"/>
    <p:sldId id="606" r:id="rId9"/>
    <p:sldId id="607" r:id="rId10"/>
    <p:sldId id="625" r:id="rId11"/>
    <p:sldId id="619" r:id="rId12"/>
    <p:sldId id="626" r:id="rId13"/>
    <p:sldId id="613" r:id="rId14"/>
    <p:sldId id="627" r:id="rId15"/>
    <p:sldId id="589" r:id="rId16"/>
    <p:sldId id="590" r:id="rId17"/>
    <p:sldId id="560" r:id="rId18"/>
    <p:sldId id="532" r:id="rId19"/>
    <p:sldId id="555" r:id="rId20"/>
    <p:sldId id="622" r:id="rId21"/>
    <p:sldId id="623" r:id="rId22"/>
    <p:sldId id="526" r:id="rId23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ZapfHumnst Dm B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ZapfHumnst Dm B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ZapfHumnst Dm B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ZapfHumnst Dm B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ZapfHumnst Dm BT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ZapfHumnst Dm BT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ZapfHumnst Dm BT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ZapfHumnst Dm BT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ZapfHumnst Dm B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99EE"/>
    <a:srgbClr val="1A6DB2"/>
    <a:srgbClr val="04132A"/>
    <a:srgbClr val="000066"/>
    <a:srgbClr val="FFFFFF"/>
    <a:srgbClr val="ABCAF7"/>
    <a:srgbClr val="3E5382"/>
    <a:srgbClr val="FD9D7F"/>
    <a:srgbClr val="00368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 autoAdjust="0"/>
    <p:restoredTop sz="89708" autoAdjust="0"/>
  </p:normalViewPr>
  <p:slideViewPr>
    <p:cSldViewPr>
      <p:cViewPr>
        <p:scale>
          <a:sx n="70" d="100"/>
          <a:sy n="70" d="100"/>
        </p:scale>
        <p:origin x="-1278" y="-246"/>
      </p:cViewPr>
      <p:guideLst>
        <p:guide orient="horz" pos="2478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5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0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fld id="{49233340-4C90-482B-B939-B4F62DE4784B}" type="datetime1">
              <a:rPr lang="es-ES"/>
              <a:pPr/>
              <a:t>25/08/2014</a:t>
            </a:fld>
            <a:endParaRPr lang="es-E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50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1850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fld id="{378C3304-123A-41EC-BCDE-2474A11656E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13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0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fld id="{0187B48A-8AE9-488F-A9FD-2DBE8249D230}" type="datetime1">
              <a:rPr lang="es-ES"/>
              <a:pPr/>
              <a:t>25/08/2014</a:t>
            </a:fld>
            <a:endParaRPr lang="es-E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4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3439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23439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fld id="{6E7A6196-941E-4D13-B9F4-2CAFE16A65A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0405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7D148C8-1D76-4727-8158-FA78F0ABE54B}" type="datetime1">
              <a:rPr lang="es-ES"/>
              <a:pPr/>
              <a:t>25/08/2014</a:t>
            </a:fld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20CBE-6FF7-44E9-B38F-D864A5BF9806}" type="slidenum">
              <a:rPr lang="es-ES"/>
              <a:pPr/>
              <a:t>1</a:t>
            </a:fld>
            <a:endParaRPr lang="es-E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601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380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4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3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1">
              <a:defRPr/>
            </a:pPr>
            <a:endParaRPr lang="es-E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083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1">
              <a:defRPr/>
            </a:pP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083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7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460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426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66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117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999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669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783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E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238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238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1">
              <a:defRPr/>
            </a:pPr>
            <a:endParaRPr lang="es-E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084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118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083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87B48A-8AE9-488F-A9FD-2DBE8249D230}" type="datetime1">
              <a:rPr lang="es-ES" smtClean="0"/>
              <a:pPr/>
              <a:t>25/08/2014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6196-941E-4D13-B9F4-2CAFE16A65AE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3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F040B1-1C1B-40E3-91FE-C06AFA5FC3C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E23D83-198A-4920-916F-362D11FF1B8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B6358-E3C6-4791-901C-C80F9E95D5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C3C618-AB12-4E65-BFCF-B064EFED19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1096963"/>
            <a:ext cx="1943100" cy="49958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096963"/>
            <a:ext cx="5676900" cy="49958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871997-1A27-4471-8ACC-DCB04D03637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ronGl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650" y="1096963"/>
            <a:ext cx="7632700" cy="3873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898650"/>
            <a:ext cx="3810000" cy="4194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898650"/>
            <a:ext cx="3810000" cy="4194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23850" y="6381750"/>
            <a:ext cx="647700" cy="288925"/>
          </a:xfrm>
        </p:spPr>
        <p:txBody>
          <a:bodyPr/>
          <a:lstStyle>
            <a:lvl1pPr>
              <a:defRPr/>
            </a:lvl1pPr>
          </a:lstStyle>
          <a:p>
            <a:fld id="{0F2C786E-FE64-42E3-891B-151DCF857318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1475656" y="6309320"/>
            <a:ext cx="7668344" cy="461665"/>
          </a:xfrm>
          <a:prstGeom prst="rect">
            <a:avLst/>
          </a:prstGeom>
          <a:solidFill>
            <a:srgbClr val="0098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5176"/>
                </a:solidFill>
              </a:rPr>
              <a:t>High Performance Computing for solving </a:t>
            </a:r>
            <a:r>
              <a:rPr lang="es-ES" sz="1200" b="1" dirty="0" err="1" smtClean="0">
                <a:solidFill>
                  <a:srgbClr val="005176"/>
                </a:solidFill>
              </a:rPr>
              <a:t>large</a:t>
            </a:r>
            <a:r>
              <a:rPr lang="es-ES" sz="1200" b="1" dirty="0" smtClean="0">
                <a:solidFill>
                  <a:srgbClr val="005176"/>
                </a:solidFill>
              </a:rPr>
              <a:t> </a:t>
            </a:r>
            <a:r>
              <a:rPr lang="es-ES" sz="1200" b="1" dirty="0" err="1" smtClean="0">
                <a:solidFill>
                  <a:srgbClr val="005176"/>
                </a:solidFill>
              </a:rPr>
              <a:t>sparse</a:t>
            </a:r>
            <a:r>
              <a:rPr lang="es-ES" sz="1200" b="1" dirty="0" smtClean="0">
                <a:solidFill>
                  <a:srgbClr val="005176"/>
                </a:solidFill>
              </a:rPr>
              <a:t> </a:t>
            </a:r>
            <a:r>
              <a:rPr lang="es-ES" sz="1200" b="1" dirty="0" err="1" smtClean="0">
                <a:solidFill>
                  <a:srgbClr val="005176"/>
                </a:solidFill>
              </a:rPr>
              <a:t>systems</a:t>
            </a:r>
            <a:r>
              <a:rPr lang="es-ES" sz="1200" b="1" dirty="0" smtClean="0">
                <a:solidFill>
                  <a:srgbClr val="005176"/>
                </a:solidFill>
              </a:rPr>
              <a:t>. </a:t>
            </a:r>
            <a:r>
              <a:rPr lang="es-ES" sz="1200" b="1" dirty="0" err="1" smtClean="0">
                <a:solidFill>
                  <a:srgbClr val="005176"/>
                </a:solidFill>
              </a:rPr>
              <a:t>Optical</a:t>
            </a:r>
            <a:r>
              <a:rPr lang="es-ES" sz="1200" b="1" dirty="0" smtClean="0">
                <a:solidFill>
                  <a:srgbClr val="005176"/>
                </a:solidFill>
              </a:rPr>
              <a:t> </a:t>
            </a:r>
            <a:r>
              <a:rPr lang="es-ES" sz="1200" b="1" dirty="0" err="1" smtClean="0">
                <a:solidFill>
                  <a:srgbClr val="005176"/>
                </a:solidFill>
              </a:rPr>
              <a:t>Diffraction</a:t>
            </a:r>
            <a:r>
              <a:rPr lang="en-US" sz="1200" b="1" dirty="0" smtClean="0">
                <a:solidFill>
                  <a:srgbClr val="005176"/>
                </a:solidFill>
              </a:rPr>
              <a:t> Tomography as a case of study</a:t>
            </a:r>
            <a:endParaRPr lang="es-ES" sz="1200" b="1" dirty="0">
              <a:solidFill>
                <a:srgbClr val="00517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tronGloriaNu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 userDrawn="1"/>
        </p:nvSpPr>
        <p:spPr>
          <a:xfrm>
            <a:off x="0" y="6608385"/>
            <a:ext cx="9144000" cy="276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 smtClean="0">
                <a:solidFill>
                  <a:schemeClr val="bg1"/>
                </a:solidFill>
                <a:latin typeface="ZapfHumnst Dm BT"/>
                <a:ea typeface="+mn-ea"/>
                <a:cs typeface="+mn-cs"/>
              </a:rPr>
              <a:t>Non-linear iterative optimization method for locating particles using HPC techniques</a:t>
            </a:r>
            <a:endParaRPr lang="es-ES" sz="1200" b="1" kern="1200" dirty="0" smtClean="0">
              <a:solidFill>
                <a:schemeClr val="bg1"/>
              </a:solidFill>
              <a:latin typeface="ZapfHumnst Dm B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08041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000066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000066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388424" y="6596459"/>
            <a:ext cx="647700" cy="288925"/>
          </a:xfrm>
        </p:spPr>
        <p:txBody>
          <a:bodyPr/>
          <a:lstStyle>
            <a:lvl1pPr>
              <a:defRPr sz="1600" baseline="0"/>
            </a:lvl1pPr>
          </a:lstStyle>
          <a:p>
            <a:fld id="{5E595C45-A98B-4F6E-BD71-E4D505485349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836712"/>
            <a:ext cx="7632700" cy="387350"/>
          </a:xfrm>
        </p:spPr>
        <p:txBody>
          <a:bodyPr/>
          <a:lstStyle>
            <a:lvl1pPr>
              <a:defRPr sz="2200" b="1">
                <a:solidFill>
                  <a:srgbClr val="0000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pic>
        <p:nvPicPr>
          <p:cNvPr id="7" name="Picture 11" descr="Gráfico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60648"/>
            <a:ext cx="2895600" cy="552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0" y="0"/>
            <a:ext cx="9144000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E4D2E-418A-45ED-BBE1-0ED40A09029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05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E4D2E-418A-45ED-BBE1-0ED40A09029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48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1376FC-9098-46A5-82F7-0E9B28AA211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898650"/>
            <a:ext cx="3810000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898650"/>
            <a:ext cx="3810000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4BE75D-818A-4915-A315-5968B49C9CD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45B25A-CAE8-48F7-B1E3-8ACAD0832F3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0FD14E-9664-4B0C-8130-B6F7F2EC973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E158F-AD0E-40D8-A331-E56E86DAFB0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248400"/>
            <a:ext cx="1676400" cy="609600"/>
          </a:xfrm>
          <a:prstGeom prst="rect">
            <a:avLst/>
          </a:prstGeom>
          <a:solidFill>
            <a:srgbClr val="007AB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447800" y="6248400"/>
            <a:ext cx="7696200" cy="609600"/>
          </a:xfrm>
          <a:prstGeom prst="rect">
            <a:avLst/>
          </a:prstGeom>
          <a:solidFill>
            <a:srgbClr val="0098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ES" sz="1400" b="0" dirty="0" smtClean="0">
                <a:solidFill>
                  <a:schemeClr val="bg1"/>
                </a:solidFill>
              </a:rPr>
              <a:t>Computación algebraica dispersa con </a:t>
            </a:r>
            <a:r>
              <a:rPr lang="es-ES" sz="1400" b="0" dirty="0" err="1" smtClean="0">
                <a:solidFill>
                  <a:schemeClr val="bg1"/>
                </a:solidFill>
              </a:rPr>
              <a:t>GPUs</a:t>
            </a:r>
            <a:r>
              <a:rPr lang="es-ES" sz="1400" b="0" dirty="0" smtClean="0">
                <a:solidFill>
                  <a:schemeClr val="bg1"/>
                </a:solidFill>
              </a:rPr>
              <a:t> y su aplicación en tomografía</a:t>
            </a:r>
            <a:r>
              <a:rPr lang="es-ES" sz="1400" b="0" baseline="0" dirty="0" smtClean="0">
                <a:solidFill>
                  <a:schemeClr val="bg1"/>
                </a:solidFill>
              </a:rPr>
              <a:t> electrónica</a:t>
            </a:r>
            <a:endParaRPr lang="es-ES" sz="1400" b="0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096963"/>
            <a:ext cx="76327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Computación algebraica dispersa con </a:t>
            </a:r>
            <a:r>
              <a:rPr lang="es-ES" dirty="0" err="1" smtClean="0"/>
              <a:t>GPUs</a:t>
            </a:r>
            <a:r>
              <a:rPr lang="es-ES" dirty="0" smtClean="0"/>
              <a:t> y su aplicación en tomografía electrónica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98650"/>
            <a:ext cx="77724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381750"/>
            <a:ext cx="6477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DFBE4D2E-418A-45ED-BBE1-0ED40A090292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07AB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035" name="Picture 11" descr="Gráfico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361950"/>
            <a:ext cx="2895600" cy="552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000" baseline="0">
          <a:solidFill>
            <a:srgbClr val="005176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5176"/>
          </a:solidFill>
          <a:latin typeface="ZapfHumnst Dm BT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5176"/>
          </a:solidFill>
          <a:latin typeface="ZapfHumnst Dm BT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5176"/>
          </a:solidFill>
          <a:latin typeface="ZapfHumnst Dm BT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5176"/>
          </a:solidFill>
          <a:latin typeface="ZapfHumnst Dm BT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5176"/>
          </a:solidFill>
          <a:latin typeface="ZapfHumnst Dm BT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5176"/>
          </a:solidFill>
          <a:latin typeface="ZapfHumnst Dm BT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5176"/>
          </a:solidFill>
          <a:latin typeface="ZapfHumnst Dm BT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5176"/>
          </a:solidFill>
          <a:latin typeface="ZapfHumnst Dm BT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rgbClr val="005176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 New Roman" pitchFamily="18" charset="0"/>
        <a:buBlip>
          <a:blip r:embed="rId17"/>
        </a:buBlip>
        <a:defRPr sz="2000">
          <a:solidFill>
            <a:srgbClr val="005176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5176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5176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176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17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17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17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176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-50832" y="6093296"/>
            <a:ext cx="9194832" cy="764704"/>
          </a:xfrm>
          <a:solidFill>
            <a:schemeClr val="bg1"/>
          </a:solidFill>
        </p:spPr>
        <p:txBody>
          <a:bodyPr/>
          <a:lstStyle/>
          <a:p>
            <a:endParaRPr lang="es-ES" sz="2800" dirty="0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-1692696" y="1268760"/>
            <a:ext cx="128894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0" rIns="1080000" anchor="ctr" anchorCtr="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Non-linear iterative optimization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method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for locating particles using HPC techniques</a:t>
            </a:r>
            <a:endParaRPr lang="es-ES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066" name="Picture 18" descr="cabec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-603448"/>
            <a:ext cx="5840413" cy="2212976"/>
          </a:xfrm>
          <a:prstGeom prst="rect">
            <a:avLst/>
          </a:prstGeom>
          <a:noFill/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214810" y="3861048"/>
            <a:ext cx="6679452" cy="36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22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2" name="Picture 4" descr="D:\Users\usuario\Desktop\CONGRESOS Y REVISTAS\CONGRESOS\HPCS\presentacion HPCS\Figures\grants\Etiqueta 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24744"/>
            <a:ext cx="1584176" cy="765008"/>
          </a:xfrm>
          <a:prstGeom prst="rect">
            <a:avLst/>
          </a:prstGeom>
          <a:noFill/>
        </p:spPr>
      </p:pic>
      <p:pic>
        <p:nvPicPr>
          <p:cNvPr id="13" name="101 Marcador de posición de imagen" descr="Junta de Andalucía"/>
          <p:cNvPicPr>
            <a:picLocks noChangeAspect="1"/>
          </p:cNvPicPr>
          <p:nvPr/>
        </p:nvPicPr>
        <p:blipFill>
          <a:blip r:embed="rId5" cstate="print"/>
          <a:srcRect l="47696"/>
          <a:stretch>
            <a:fillRect/>
          </a:stretch>
        </p:blipFill>
        <p:spPr>
          <a:xfrm>
            <a:off x="1563088" y="5723723"/>
            <a:ext cx="832211" cy="796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5720" y="6589752"/>
            <a:ext cx="9180512" cy="276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s-ES" sz="1200" dirty="0"/>
          </a:p>
        </p:txBody>
      </p:sp>
      <p:pic>
        <p:nvPicPr>
          <p:cNvPr id="11" name="Picture 6" descr="Supercomputacion Algoritm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1001" y="5970522"/>
            <a:ext cx="1296144" cy="45122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21995" y="2822602"/>
            <a:ext cx="8775657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200" dirty="0">
                <a:solidFill>
                  <a:srgbClr val="002060"/>
                </a:solidFill>
                <a:latin typeface="Calibri" pitchFamily="34" charset="0"/>
              </a:rPr>
              <a:t>G. Ortega</a:t>
            </a:r>
            <a:r>
              <a:rPr lang="es-ES" sz="2200" baseline="30000" dirty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es-ES" sz="2200" dirty="0">
                <a:solidFill>
                  <a:srgbClr val="002060"/>
                </a:solidFill>
                <a:latin typeface="Calibri" pitchFamily="34" charset="0"/>
              </a:rPr>
              <a:t>, J. Lobera</a:t>
            </a:r>
            <a:r>
              <a:rPr lang="es-ES" sz="2200" baseline="30000" dirty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s-ES" sz="2200" dirty="0">
                <a:solidFill>
                  <a:srgbClr val="002060"/>
                </a:solidFill>
                <a:latin typeface="Calibri" pitchFamily="34" charset="0"/>
              </a:rPr>
              <a:t>, I. García</a:t>
            </a:r>
            <a:r>
              <a:rPr lang="es-ES" sz="2200" baseline="30000" dirty="0">
                <a:solidFill>
                  <a:srgbClr val="002060"/>
                </a:solidFill>
                <a:latin typeface="Calibri" pitchFamily="34" charset="0"/>
              </a:rPr>
              <a:t>3</a:t>
            </a:r>
            <a:r>
              <a:rPr lang="es-ES" sz="2200" dirty="0">
                <a:solidFill>
                  <a:srgbClr val="002060"/>
                </a:solidFill>
                <a:latin typeface="Calibri" pitchFamily="34" charset="0"/>
              </a:rPr>
              <a:t>, M. P. Arroyo</a:t>
            </a:r>
            <a:r>
              <a:rPr lang="es-ES" sz="2200" baseline="30000" dirty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s-ES" sz="2200" dirty="0">
                <a:solidFill>
                  <a:srgbClr val="002060"/>
                </a:solidFill>
                <a:latin typeface="Calibri" pitchFamily="34" charset="0"/>
              </a:rPr>
              <a:t> and E. M. </a:t>
            </a:r>
            <a:r>
              <a:rPr lang="es-ES" sz="2200" dirty="0" smtClean="0">
                <a:solidFill>
                  <a:srgbClr val="002060"/>
                </a:solidFill>
                <a:latin typeface="Calibri" pitchFamily="34" charset="0"/>
              </a:rPr>
              <a:t>Garzón</a:t>
            </a:r>
            <a:r>
              <a:rPr lang="es-ES" sz="2200" baseline="30000" dirty="0" smtClean="0">
                <a:solidFill>
                  <a:srgbClr val="002060"/>
                </a:solidFill>
                <a:latin typeface="Calibri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endParaRPr lang="es-ES" sz="22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aseline="30000" dirty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Dpt. Computer Architecture and Electronics. University of </a:t>
            </a:r>
            <a:r>
              <a:rPr lang="en-US" sz="1800" dirty="0" err="1">
                <a:solidFill>
                  <a:srgbClr val="002060"/>
                </a:solidFill>
                <a:latin typeface="Calibri" pitchFamily="34" charset="0"/>
              </a:rPr>
              <a:t>Almería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n-US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aseline="30000" dirty="0" smtClean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Aragón 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Institute of Engineering Research (I3A). 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University 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of Zaragoza</a:t>
            </a:r>
          </a:p>
          <a:p>
            <a:pPr>
              <a:lnSpc>
                <a:spcPct val="150000"/>
              </a:lnSpc>
            </a:pPr>
            <a:r>
              <a:rPr lang="en-US" sz="1800" baseline="30000" dirty="0">
                <a:solidFill>
                  <a:srgbClr val="002060"/>
                </a:solidFill>
                <a:latin typeface="Calibri" pitchFamily="34" charset="0"/>
              </a:rPr>
              <a:t>3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Dpt. Computer Architecture. University of </a:t>
            </a:r>
            <a:r>
              <a:rPr lang="en-US" sz="1800" dirty="0" err="1">
                <a:solidFill>
                  <a:srgbClr val="002060"/>
                </a:solidFill>
                <a:latin typeface="Calibri" pitchFamily="34" charset="0"/>
              </a:rPr>
              <a:t>Málaga</a:t>
            </a:r>
            <a:endParaRPr lang="es-ES" sz="1800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err="1" smtClean="0">
                <a:latin typeface="Calibri" pitchFamily="34" charset="0"/>
              </a:rPr>
              <a:t>Heteropar</a:t>
            </a:r>
            <a:r>
              <a:rPr lang="es-ES" b="1" dirty="0" smtClean="0">
                <a:latin typeface="Calibri" pitchFamily="34" charset="0"/>
              </a:rPr>
              <a:t> 2014</a:t>
            </a:r>
            <a:endParaRPr lang="es-ES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2381"/>
            <a:ext cx="7913483" cy="287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650" y="1025426"/>
            <a:ext cx="7632700" cy="387350"/>
          </a:xfrm>
        </p:spPr>
        <p:txBody>
          <a:bodyPr/>
          <a:lstStyle/>
          <a:p>
            <a:r>
              <a:rPr lang="es-ES" dirty="0" err="1" smtClean="0"/>
              <a:t>Methodology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develop</a:t>
            </a:r>
            <a:r>
              <a:rPr lang="es-ES" dirty="0" smtClean="0"/>
              <a:t> </a:t>
            </a:r>
            <a:r>
              <a:rPr lang="es-ES" dirty="0" err="1" smtClean="0"/>
              <a:t>models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(MATLAB + GPU </a:t>
            </a:r>
            <a:r>
              <a:rPr lang="es-ES" dirty="0" err="1" smtClean="0"/>
              <a:t>computing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5" name="60 Rectángulo"/>
          <p:cNvSpPr/>
          <p:nvPr/>
        </p:nvSpPr>
        <p:spPr>
          <a:xfrm>
            <a:off x="2555776" y="4797152"/>
            <a:ext cx="2952328" cy="1169551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1400" b="1" dirty="0" err="1" smtClean="0">
                <a:latin typeface="Calibri" pitchFamily="34" charset="0"/>
              </a:rPr>
              <a:t>Multithreaded</a:t>
            </a:r>
            <a:endParaRPr lang="es-ES" sz="1400" b="1" dirty="0"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b="1" dirty="0" smtClean="0">
                <a:latin typeface="Calibri" pitchFamily="34" charset="0"/>
              </a:rPr>
              <a:t>High </a:t>
            </a:r>
            <a:r>
              <a:rPr lang="es-ES" sz="1400" b="1" dirty="0" err="1" smtClean="0">
                <a:latin typeface="Calibri" pitchFamily="34" charset="0"/>
              </a:rPr>
              <a:t>programming</a:t>
            </a:r>
            <a:r>
              <a:rPr lang="es-ES" sz="1400" b="1" dirty="0" smtClean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language level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</a:rPr>
              <a:t>Visualization tools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</a:rPr>
              <a:t>Libraries: </a:t>
            </a:r>
            <a:r>
              <a:rPr lang="en-US" sz="1400" b="1" dirty="0" err="1" smtClean="0">
                <a:latin typeface="Calibri" pitchFamily="34" charset="0"/>
              </a:rPr>
              <a:t>GPUmat</a:t>
            </a:r>
            <a:r>
              <a:rPr lang="en-US" sz="1400" b="1" dirty="0" smtClean="0">
                <a:latin typeface="Calibri" pitchFamily="34" charset="0"/>
              </a:rPr>
              <a:t>, Jacket, </a:t>
            </a:r>
            <a:r>
              <a:rPr lang="en-US" sz="1400" b="1" dirty="0" err="1" smtClean="0">
                <a:latin typeface="Calibri" pitchFamily="34" charset="0"/>
              </a:rPr>
              <a:t>Mexfiles</a:t>
            </a:r>
            <a:endParaRPr lang="en-US" sz="1400" b="1" dirty="0" smtClean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32755" y="5045008"/>
            <a:ext cx="2448272" cy="107721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3686"/>
                </a:solidFill>
                <a:latin typeface="Calibri" pitchFamily="34" charset="0"/>
              </a:rPr>
              <a:t>Accelerate procedures  with </a:t>
            </a:r>
            <a:r>
              <a:rPr lang="en-US" sz="1600" b="1" dirty="0">
                <a:solidFill>
                  <a:srgbClr val="003686"/>
                </a:solidFill>
                <a:latin typeface="Calibri" pitchFamily="34" charset="0"/>
              </a:rPr>
              <a:t>high </a:t>
            </a:r>
            <a:r>
              <a:rPr lang="es-ES" sz="1600" b="1" dirty="0" err="1">
                <a:solidFill>
                  <a:srgbClr val="003686"/>
                </a:solidFill>
                <a:latin typeface="Calibri" pitchFamily="34" charset="0"/>
              </a:rPr>
              <a:t>computational</a:t>
            </a:r>
            <a:r>
              <a:rPr lang="es-ES" sz="1600" b="1" dirty="0">
                <a:solidFill>
                  <a:srgbClr val="003686"/>
                </a:solidFill>
                <a:latin typeface="Calibri" pitchFamily="34" charset="0"/>
              </a:rPr>
              <a:t> </a:t>
            </a:r>
            <a:r>
              <a:rPr lang="es-ES" sz="1600" b="1" dirty="0" err="1" smtClean="0">
                <a:solidFill>
                  <a:srgbClr val="003686"/>
                </a:solidFill>
                <a:latin typeface="Calibri" pitchFamily="34" charset="0"/>
              </a:rPr>
              <a:t>cost</a:t>
            </a:r>
            <a:r>
              <a:rPr lang="es-ES" sz="1600" b="1" dirty="0" smtClean="0">
                <a:solidFill>
                  <a:srgbClr val="003686"/>
                </a:solidFill>
                <a:latin typeface="Calibri" pitchFamily="34" charset="0"/>
              </a:rPr>
              <a:t>: 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</a:rPr>
              <a:t>Forward (</a:t>
            </a:r>
            <a:r>
              <a:rPr lang="es-ES" sz="1600" b="1" dirty="0" err="1" smtClean="0">
                <a:solidFill>
                  <a:srgbClr val="FF0000"/>
                </a:solidFill>
                <a:latin typeface="Calibri" pitchFamily="34" charset="0"/>
              </a:rPr>
              <a:t>Helmholtz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s-ES" sz="1600" b="1" dirty="0" err="1" smtClean="0">
                <a:solidFill>
                  <a:srgbClr val="FF0000"/>
                </a:solidFill>
                <a:latin typeface="Calibri" pitchFamily="34" charset="0"/>
              </a:rPr>
              <a:t>equation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es-ES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GPU </a:t>
            </a:r>
            <a:r>
              <a:rPr lang="es-ES" dirty="0" err="1" smtClean="0"/>
              <a:t>computing</a:t>
            </a:r>
            <a:r>
              <a:rPr lang="es-ES" dirty="0"/>
              <a:t> </a:t>
            </a:r>
            <a:r>
              <a:rPr lang="es-ES" dirty="0" smtClean="0"/>
              <a:t>(Forward </a:t>
            </a:r>
            <a:r>
              <a:rPr lang="es-ES" dirty="0" err="1" smtClean="0"/>
              <a:t>procedure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5" name="17 Marcador de número de diapositiva"/>
          <p:cNvSpPr txBox="1">
            <a:spLocks/>
          </p:cNvSpPr>
          <p:nvPr/>
        </p:nvSpPr>
        <p:spPr bwMode="auto">
          <a:xfrm>
            <a:off x="6876256" y="65973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ZapfHumnst Dm B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ZapfHumnst Dm B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ZapfHumnst Dm B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ZapfHumnst Dm B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ZapfHumnst Dm B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ZapfHumnst Dm B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ZapfHumnst Dm B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ZapfHumnst Dm B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ZapfHumnst Dm BT"/>
                <a:ea typeface="+mn-ea"/>
                <a:cs typeface="+mn-cs"/>
              </a:defRPr>
            </a:lvl9pPr>
          </a:lstStyle>
          <a:p>
            <a:fld id="{0A8C8D9F-83C2-4669-A8A8-48574CE6E52F}" type="slidenum">
              <a:rPr lang="es-ES" b="1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11</a:t>
            </a:fld>
            <a:endParaRPr lang="es-ES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166843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s-ES" dirty="0" smtClean="0"/>
          </a:p>
          <a:p>
            <a:endParaRPr lang="en-US" dirty="0"/>
          </a:p>
          <a:p>
            <a:endParaRPr lang="es-E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51607" y="4437112"/>
                <a:ext cx="1188082" cy="43088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/>
                        </a:rPr>
                        <m:t>𝑀𝑥</m:t>
                      </m:r>
                      <m:r>
                        <a:rPr lang="es-ES" sz="2200" i="1" smtClean="0">
                          <a:latin typeface="Cambria Math"/>
                        </a:rPr>
                        <m:t>=</m:t>
                      </m:r>
                      <m:r>
                        <a:rPr lang="es-ES" sz="22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s-E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607" y="4437112"/>
                <a:ext cx="1188082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5479" r="-9184" b="-2602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9712" y="1399131"/>
                <a:ext cx="3326936" cy="43088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s-ES" sz="2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2200" i="1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s-E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E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22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d>
                      <m:r>
                        <a:rPr lang="es-E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s-E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2200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s-ES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ES" sz="22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s-ES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s-E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ES" sz="2200" b="0" i="1" smtClean="0"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es-ES" sz="2200" b="0" i="1" smtClean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s-E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22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d>
                      <m:r>
                        <a:rPr lang="es-ES" sz="22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s-E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399131"/>
                <a:ext cx="3326936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82" t="-5556" r="-3467" b="-2777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3391152" y="2122273"/>
            <a:ext cx="432048" cy="209555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3823200" y="2636716"/>
            <a:ext cx="404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solidFill>
                  <a:srgbClr val="304DCA"/>
                </a:solidFill>
              </a:rPr>
              <a:t>Green’s</a:t>
            </a:r>
            <a:r>
              <a:rPr lang="es-ES" sz="2000" dirty="0" smtClean="0">
                <a:solidFill>
                  <a:srgbClr val="304DCA"/>
                </a:solidFill>
              </a:rPr>
              <a:t> </a:t>
            </a:r>
            <a:r>
              <a:rPr lang="es-ES" sz="2000" dirty="0" err="1" smtClean="0">
                <a:solidFill>
                  <a:srgbClr val="304DCA"/>
                </a:solidFill>
              </a:rPr>
              <a:t>Functions</a:t>
            </a:r>
            <a:endParaRPr lang="es-ES" sz="2000" dirty="0" smtClean="0">
              <a:solidFill>
                <a:srgbClr val="304DCA"/>
              </a:solidFill>
            </a:endParaRPr>
          </a:p>
          <a:p>
            <a:r>
              <a:rPr lang="es-ES" sz="2000" dirty="0" err="1" smtClean="0">
                <a:solidFill>
                  <a:srgbClr val="304DCA"/>
                </a:solidFill>
              </a:rPr>
              <a:t>Spatial</a:t>
            </a:r>
            <a:r>
              <a:rPr lang="es-ES" sz="2000" dirty="0" smtClean="0">
                <a:solidFill>
                  <a:srgbClr val="304DCA"/>
                </a:solidFill>
              </a:rPr>
              <a:t> </a:t>
            </a:r>
            <a:r>
              <a:rPr lang="es-ES" sz="2000" dirty="0" err="1" smtClean="0">
                <a:solidFill>
                  <a:srgbClr val="304DCA"/>
                </a:solidFill>
              </a:rPr>
              <a:t>Discretization</a:t>
            </a:r>
            <a:r>
              <a:rPr lang="es-ES" sz="2000" dirty="0" smtClean="0">
                <a:solidFill>
                  <a:srgbClr val="304DCA"/>
                </a:solidFill>
              </a:rPr>
              <a:t> (</a:t>
            </a:r>
            <a:r>
              <a:rPr lang="es-ES" sz="2000" dirty="0" err="1" smtClean="0">
                <a:solidFill>
                  <a:srgbClr val="304DCA"/>
                </a:solidFill>
              </a:rPr>
              <a:t>based</a:t>
            </a:r>
            <a:r>
              <a:rPr lang="es-ES" sz="2000" dirty="0" smtClean="0">
                <a:solidFill>
                  <a:srgbClr val="304DCA"/>
                </a:solidFill>
              </a:rPr>
              <a:t> </a:t>
            </a:r>
            <a:r>
              <a:rPr lang="es-ES" sz="2000" dirty="0" err="1" smtClean="0">
                <a:solidFill>
                  <a:srgbClr val="304DCA"/>
                </a:solidFill>
              </a:rPr>
              <a:t>on</a:t>
            </a:r>
            <a:r>
              <a:rPr lang="es-ES" sz="2000" dirty="0" smtClean="0">
                <a:solidFill>
                  <a:srgbClr val="304DCA"/>
                </a:solidFill>
              </a:rPr>
              <a:t> FEM)</a:t>
            </a:r>
            <a:endParaRPr lang="es-ES" sz="2000" dirty="0">
              <a:solidFill>
                <a:srgbClr val="304DC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1411" y="4293096"/>
            <a:ext cx="3483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800" b="1"/>
            </a:lvl1pPr>
          </a:lstStyle>
          <a:p>
            <a:r>
              <a:rPr lang="es-ES" dirty="0" err="1">
                <a:latin typeface="Calibri" pitchFamily="34" charset="0"/>
                <a:cs typeface="Calibri" pitchFamily="34" charset="0"/>
              </a:rPr>
              <a:t>Large</a:t>
            </a:r>
            <a:r>
              <a:rPr lang="es-ES" dirty="0">
                <a:latin typeface="Calibri" pitchFamily="34" charset="0"/>
                <a:cs typeface="Calibri" pitchFamily="34" charset="0"/>
              </a:rPr>
              <a:t> linear </a:t>
            </a:r>
            <a:r>
              <a:rPr lang="es-ES" dirty="0" err="1">
                <a:latin typeface="Calibri" pitchFamily="34" charset="0"/>
                <a:cs typeface="Calibri" pitchFamily="34" charset="0"/>
              </a:rPr>
              <a:t>system</a:t>
            </a:r>
            <a:r>
              <a:rPr lang="es-ES" dirty="0">
                <a:latin typeface="Calibri" pitchFamily="34" charset="0"/>
                <a:cs typeface="Calibri" pitchFamily="34" charset="0"/>
              </a:rPr>
              <a:t> of </a:t>
            </a:r>
            <a:r>
              <a:rPr lang="es-ES" dirty="0" err="1">
                <a:latin typeface="Calibri" pitchFamily="34" charset="0"/>
                <a:cs typeface="Calibri" pitchFamily="34" charset="0"/>
              </a:rPr>
              <a:t>equations</a:t>
            </a:r>
            <a:endParaRPr lang="es-ES" dirty="0">
              <a:latin typeface="Calibri" pitchFamily="34" charset="0"/>
              <a:cs typeface="Calibri" pitchFamily="34" charset="0"/>
            </a:endParaRPr>
          </a:p>
          <a:p>
            <a:r>
              <a:rPr lang="es-ES" i="1" dirty="0">
                <a:latin typeface="Calibri" pitchFamily="34" charset="0"/>
                <a:cs typeface="Calibri" pitchFamily="34" charset="0"/>
              </a:rPr>
              <a:t>M</a:t>
            </a:r>
            <a:r>
              <a:rPr lang="es-ES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>
                <a:latin typeface="Calibri" pitchFamily="34" charset="0"/>
                <a:cs typeface="Calibri" pitchFamily="34" charset="0"/>
              </a:rPr>
              <a:t>is</a:t>
            </a:r>
            <a:r>
              <a:rPr lang="es-ES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>
                <a:latin typeface="Calibri" pitchFamily="34" charset="0"/>
                <a:cs typeface="Calibri" pitchFamily="34" charset="0"/>
              </a:rPr>
              <a:t>sparse</a:t>
            </a:r>
            <a:r>
              <a:rPr lang="es-ES" dirty="0">
                <a:latin typeface="Calibri" pitchFamily="34" charset="0"/>
                <a:cs typeface="Calibri" pitchFamily="34" charset="0"/>
              </a:rPr>
              <a:t>, </a:t>
            </a:r>
            <a:r>
              <a:rPr lang="es-ES" dirty="0" err="1">
                <a:latin typeface="Calibri" pitchFamily="34" charset="0"/>
                <a:cs typeface="Calibri" pitchFamily="34" charset="0"/>
              </a:rPr>
              <a:t>symmetric</a:t>
            </a:r>
            <a:r>
              <a:rPr lang="es-ES" dirty="0">
                <a:latin typeface="Calibri" pitchFamily="34" charset="0"/>
                <a:cs typeface="Calibri" pitchFamily="34" charset="0"/>
              </a:rPr>
              <a:t> and </a:t>
            </a:r>
            <a:r>
              <a:rPr lang="es-ES" dirty="0" err="1">
                <a:latin typeface="Calibri" pitchFamily="34" charset="0"/>
                <a:cs typeface="Calibri" pitchFamily="34" charset="0"/>
              </a:rPr>
              <a:t>with</a:t>
            </a:r>
            <a:r>
              <a:rPr lang="es-ES" dirty="0">
                <a:latin typeface="Calibri" pitchFamily="34" charset="0"/>
                <a:cs typeface="Calibri" pitchFamily="34" charset="0"/>
              </a:rPr>
              <a:t> a </a:t>
            </a:r>
          </a:p>
          <a:p>
            <a:r>
              <a:rPr lang="es-ES" dirty="0">
                <a:latin typeface="Calibri" pitchFamily="34" charset="0"/>
                <a:cs typeface="Calibri" pitchFamily="34" charset="0"/>
              </a:rPr>
              <a:t>regular </a:t>
            </a:r>
            <a:r>
              <a:rPr lang="es-ES" dirty="0" err="1">
                <a:latin typeface="Calibri" pitchFamily="34" charset="0"/>
                <a:cs typeface="Calibri" pitchFamily="34" charset="0"/>
              </a:rPr>
              <a:t>pattern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6235" y="1260631"/>
            <a:ext cx="2131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Linear </a:t>
            </a:r>
            <a:r>
              <a:rPr lang="es-ES" sz="1800" b="1" dirty="0" err="1" smtClean="0">
                <a:latin typeface="Calibri" pitchFamily="34" charset="0"/>
                <a:cs typeface="Calibri" pitchFamily="34" charset="0"/>
              </a:rPr>
              <a:t>Eliptic</a:t>
            </a: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b="1" dirty="0" err="1" smtClean="0">
                <a:latin typeface="Calibri" pitchFamily="34" charset="0"/>
                <a:cs typeface="Calibri" pitchFamily="34" charset="0"/>
              </a:rPr>
              <a:t>Partial</a:t>
            </a: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r>
              <a:rPr lang="es-ES" sz="1800" b="1" dirty="0" err="1" smtClean="0">
                <a:latin typeface="Calibri" pitchFamily="34" charset="0"/>
                <a:cs typeface="Calibri" pitchFamily="34" charset="0"/>
              </a:rPr>
              <a:t>Differential</a:t>
            </a: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 of </a:t>
            </a:r>
          </a:p>
          <a:p>
            <a:pPr algn="just"/>
            <a:r>
              <a:rPr lang="es-ES" sz="1800" b="1" i="1" dirty="0" err="1" smtClean="0">
                <a:latin typeface="Calibri" pitchFamily="34" charset="0"/>
                <a:cs typeface="Calibri" pitchFamily="34" charset="0"/>
              </a:rPr>
              <a:t>Equations</a:t>
            </a:r>
            <a:r>
              <a:rPr lang="es-ES" sz="1800" b="1" i="1" dirty="0" smtClean="0">
                <a:latin typeface="Calibri" pitchFamily="34" charset="0"/>
                <a:cs typeface="Calibri" pitchFamily="34" charset="0"/>
              </a:rPr>
              <a:t> (PDE)</a:t>
            </a:r>
            <a:endParaRPr lang="es-ES" sz="18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8213" y="5507940"/>
            <a:ext cx="354603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ES" sz="1800" dirty="0" err="1" smtClean="0">
                <a:solidFill>
                  <a:srgbClr val="6E99EE"/>
                </a:solidFill>
                <a:latin typeface="Calibri" pitchFamily="34" charset="0"/>
                <a:cs typeface="Calibri" pitchFamily="34" charset="0"/>
              </a:rPr>
              <a:t>Biconjugate</a:t>
            </a:r>
            <a:r>
              <a:rPr lang="es-ES" sz="1800" dirty="0" smtClean="0">
                <a:solidFill>
                  <a:srgbClr val="6E99E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dirty="0" err="1" smtClean="0">
                <a:solidFill>
                  <a:srgbClr val="6E99EE"/>
                </a:solidFill>
                <a:latin typeface="Calibri" pitchFamily="34" charset="0"/>
                <a:cs typeface="Calibri" pitchFamily="34" charset="0"/>
              </a:rPr>
              <a:t>Gradient</a:t>
            </a:r>
            <a:r>
              <a:rPr lang="es-ES" sz="1800" dirty="0" smtClean="0">
                <a:solidFill>
                  <a:srgbClr val="6E99E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dirty="0" err="1" smtClean="0">
                <a:solidFill>
                  <a:srgbClr val="6E99EE"/>
                </a:solidFill>
                <a:latin typeface="Calibri" pitchFamily="34" charset="0"/>
                <a:cs typeface="Calibri" pitchFamily="34" charset="0"/>
              </a:rPr>
              <a:t>Method</a:t>
            </a:r>
            <a:r>
              <a:rPr lang="es-ES" sz="1800" dirty="0" smtClean="0">
                <a:solidFill>
                  <a:srgbClr val="6E99EE"/>
                </a:solidFill>
                <a:latin typeface="Calibri" pitchFamily="34" charset="0"/>
                <a:cs typeface="Calibri" pitchFamily="34" charset="0"/>
              </a:rPr>
              <a:t> (BCG)</a:t>
            </a:r>
            <a:endParaRPr lang="es-ES" sz="1800" dirty="0">
              <a:solidFill>
                <a:srgbClr val="6E99E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8652"/>
            <a:ext cx="8382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6" name="48 Rectángulo redondeado"/>
          <p:cNvSpPr>
            <a:spLocks noChangeAspect="1"/>
          </p:cNvSpPr>
          <p:nvPr/>
        </p:nvSpPr>
        <p:spPr>
          <a:xfrm>
            <a:off x="3676150" y="5373216"/>
            <a:ext cx="4424242" cy="7335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63500" dir="2700000" algn="tl" rotWithShape="0">
              <a:schemeClr val="tx1">
                <a:lumMod val="65000"/>
                <a:lumOff val="35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Regular </a:t>
            </a:r>
            <a:r>
              <a:rPr lang="es-ES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Format</a:t>
            </a:r>
            <a:endParaRPr lang="es-ES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119095"/>
            <a:ext cx="1872208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30596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dots</a:t>
            </a:r>
            <a:endParaRPr lang="es-ES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3800073"/>
            <a:ext cx="2219054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458629" y="3727484"/>
            <a:ext cx="72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saxpy</a:t>
            </a:r>
            <a:endParaRPr lang="es-ES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4077072"/>
            <a:ext cx="1008112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0549" y="3977947"/>
            <a:ext cx="89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SpMV</a:t>
            </a:r>
            <a:endParaRPr lang="es-ES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1258" y="1403484"/>
            <a:ext cx="365869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rgbClr val="6E99E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b="1" dirty="0" err="1" smtClean="0">
                <a:solidFill>
                  <a:srgbClr val="6E99EE"/>
                </a:solidFill>
                <a:latin typeface="Calibri" pitchFamily="34" charset="0"/>
                <a:cs typeface="Calibri" pitchFamily="34" charset="0"/>
              </a:rPr>
              <a:t>Biconjugate</a:t>
            </a:r>
            <a:r>
              <a:rPr lang="es-ES" sz="1800" b="1" dirty="0" smtClean="0">
                <a:solidFill>
                  <a:srgbClr val="6E99E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b="1" dirty="0" err="1" smtClean="0">
                <a:solidFill>
                  <a:srgbClr val="6E99EE"/>
                </a:solidFill>
                <a:latin typeface="Calibri" pitchFamily="34" charset="0"/>
                <a:cs typeface="Calibri" pitchFamily="34" charset="0"/>
              </a:rPr>
              <a:t>Gradient</a:t>
            </a:r>
            <a:r>
              <a:rPr lang="es-ES" sz="1800" b="1" dirty="0" smtClean="0">
                <a:solidFill>
                  <a:srgbClr val="6E99E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b="1" dirty="0" err="1" smtClean="0">
                <a:solidFill>
                  <a:srgbClr val="6E99EE"/>
                </a:solidFill>
                <a:latin typeface="Calibri" pitchFamily="34" charset="0"/>
                <a:cs typeface="Calibri" pitchFamily="34" charset="0"/>
              </a:rPr>
              <a:t>Method</a:t>
            </a:r>
            <a:r>
              <a:rPr lang="es-ES" sz="1800" b="1" dirty="0" smtClean="0">
                <a:solidFill>
                  <a:srgbClr val="6E99EE"/>
                </a:solidFill>
                <a:latin typeface="Calibri" pitchFamily="34" charset="0"/>
                <a:cs typeface="Calibri" pitchFamily="34" charset="0"/>
              </a:rPr>
              <a:t> (BCG)</a:t>
            </a:r>
            <a:endParaRPr lang="es-ES" sz="1800" b="1" dirty="0">
              <a:solidFill>
                <a:srgbClr val="6E99E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755650" y="836712"/>
            <a:ext cx="7632700" cy="387350"/>
          </a:xfrm>
        </p:spPr>
        <p:txBody>
          <a:bodyPr/>
          <a:lstStyle/>
          <a:p>
            <a:r>
              <a:rPr lang="es-ES" kern="1200" dirty="0" smtClean="0"/>
              <a:t>GPU </a:t>
            </a:r>
            <a:r>
              <a:rPr lang="es-ES" kern="1200" dirty="0" err="1" smtClean="0"/>
              <a:t>computing</a:t>
            </a:r>
            <a:r>
              <a:rPr lang="es-ES" kern="1200" dirty="0" smtClean="0"/>
              <a:t> (Forward </a:t>
            </a:r>
            <a:r>
              <a:rPr lang="es-ES" kern="1200" dirty="0" err="1" smtClean="0"/>
              <a:t>procedure</a:t>
            </a:r>
            <a:r>
              <a:rPr lang="es-ES" kern="1200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03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650" y="836712"/>
            <a:ext cx="7632700" cy="387350"/>
          </a:xfrm>
        </p:spPr>
        <p:txBody>
          <a:bodyPr>
            <a:noAutofit/>
          </a:bodyPr>
          <a:lstStyle/>
          <a:p>
            <a:r>
              <a:rPr lang="es-ES" kern="1200" dirty="0"/>
              <a:t>GPU </a:t>
            </a:r>
            <a:r>
              <a:rPr lang="es-ES" kern="1200" dirty="0" err="1"/>
              <a:t>computing</a:t>
            </a:r>
            <a:r>
              <a:rPr lang="es-ES" kern="1200" dirty="0"/>
              <a:t> (Forward </a:t>
            </a:r>
            <a:r>
              <a:rPr lang="es-ES" kern="1200" dirty="0" err="1"/>
              <a:t>procedure</a:t>
            </a:r>
            <a:r>
              <a:rPr lang="es-ES" kern="1200" dirty="0"/>
              <a:t>)</a:t>
            </a:r>
            <a:endParaRPr lang="es-ES" dirty="0">
              <a:solidFill>
                <a:srgbClr val="003686"/>
              </a:solidFill>
            </a:endParaRPr>
          </a:p>
        </p:txBody>
      </p:sp>
      <p:pic>
        <p:nvPicPr>
          <p:cNvPr id="16" name="Picture 3" descr="D:\Users\usuario\Desktop\CONGRESOS Y REVISTAS\CONGRESOS\HPCS\Figures\matriz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7" y="1484785"/>
            <a:ext cx="5058148" cy="3960440"/>
          </a:xfrm>
          <a:prstGeom prst="rect">
            <a:avLst/>
          </a:prstGeom>
          <a:noFill/>
        </p:spPr>
      </p:pic>
      <p:sp>
        <p:nvSpPr>
          <p:cNvPr id="17" name="50 CuadroTexto"/>
          <p:cNvSpPr txBox="1"/>
          <p:nvPr/>
        </p:nvSpPr>
        <p:spPr>
          <a:xfrm>
            <a:off x="5022304" y="1689590"/>
            <a:ext cx="3942184" cy="2246769"/>
          </a:xfrm>
          <a:prstGeom prst="rect">
            <a:avLst/>
          </a:prstGeom>
          <a:solidFill>
            <a:srgbClr val="FFFFFF">
              <a:alpha val="50000"/>
            </a:srgbClr>
          </a:solidFill>
          <a:ln w="28575">
            <a:solidFill>
              <a:srgbClr val="003686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indent="0" algn="just">
              <a:buFont typeface="Arial" pitchFamily="34" charset="0"/>
              <a:buNone/>
              <a:defRPr sz="1600" b="1">
                <a:solidFill>
                  <a:srgbClr val="003686"/>
                </a:solidFill>
                <a:latin typeface="Calibri" pitchFamily="34" charset="0"/>
              </a:defRPr>
            </a:lvl1pPr>
          </a:lstStyle>
          <a:p>
            <a:pPr algn="ctr"/>
            <a:r>
              <a:rPr lang="en-US" sz="2000" dirty="0" smtClean="0"/>
              <a:t>Regularities of </a:t>
            </a:r>
            <a:r>
              <a:rPr lang="en-US" sz="2000" i="1" dirty="0" smtClean="0"/>
              <a:t>M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b="0" dirty="0" err="1">
                <a:solidFill>
                  <a:srgbClr val="000066"/>
                </a:solidFill>
              </a:rPr>
              <a:t>Complex</a:t>
            </a:r>
            <a:r>
              <a:rPr lang="es-ES" sz="2000" b="0" dirty="0">
                <a:solidFill>
                  <a:srgbClr val="000066"/>
                </a:solidFill>
              </a:rPr>
              <a:t> </a:t>
            </a:r>
            <a:r>
              <a:rPr lang="es-ES" sz="2000" b="0" dirty="0" err="1">
                <a:solidFill>
                  <a:srgbClr val="000066"/>
                </a:solidFill>
              </a:rPr>
              <a:t>symmetric</a:t>
            </a:r>
            <a:r>
              <a:rPr lang="es-ES" sz="2000" b="0" dirty="0">
                <a:solidFill>
                  <a:srgbClr val="000066"/>
                </a:solidFill>
              </a:rPr>
              <a:t> </a:t>
            </a:r>
            <a:r>
              <a:rPr lang="es-ES" sz="2000" b="0" dirty="0" err="1">
                <a:solidFill>
                  <a:srgbClr val="000066"/>
                </a:solidFill>
              </a:rPr>
              <a:t>matrix</a:t>
            </a:r>
            <a:endParaRPr lang="es-ES" sz="2000" b="0" dirty="0">
              <a:solidFill>
                <a:srgbClr val="00006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000" b="0" dirty="0">
                <a:solidFill>
                  <a:srgbClr val="000066"/>
                </a:solidFill>
              </a:rPr>
              <a:t>Max </a:t>
            </a:r>
            <a:r>
              <a:rPr lang="es-ES" sz="2000" b="0" dirty="0" smtClean="0">
                <a:solidFill>
                  <a:srgbClr val="000066"/>
                </a:solidFill>
              </a:rPr>
              <a:t>7 </a:t>
            </a:r>
            <a:r>
              <a:rPr lang="es-ES" sz="2000" b="0" dirty="0" err="1" smtClean="0">
                <a:solidFill>
                  <a:srgbClr val="000066"/>
                </a:solidFill>
              </a:rPr>
              <a:t>nonzeros</a:t>
            </a:r>
            <a:r>
              <a:rPr lang="es-ES" sz="2000" b="0" dirty="0" smtClean="0">
                <a:solidFill>
                  <a:srgbClr val="000066"/>
                </a:solidFill>
              </a:rPr>
              <a:t>/</a:t>
            </a:r>
            <a:r>
              <a:rPr lang="es-ES" sz="2000" b="0" dirty="0" err="1" smtClean="0">
                <a:solidFill>
                  <a:srgbClr val="000066"/>
                </a:solidFill>
              </a:rPr>
              <a:t>row</a:t>
            </a:r>
            <a:endParaRPr lang="es-ES" sz="2000" b="0" dirty="0">
              <a:solidFill>
                <a:srgbClr val="00006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000" b="0" dirty="0" err="1">
                <a:solidFill>
                  <a:srgbClr val="000066"/>
                </a:solidFill>
              </a:rPr>
              <a:t>Nonzeros</a:t>
            </a:r>
            <a:r>
              <a:rPr lang="es-ES" sz="2000" b="0" dirty="0">
                <a:solidFill>
                  <a:srgbClr val="000066"/>
                </a:solidFill>
              </a:rPr>
              <a:t> are </a:t>
            </a:r>
            <a:r>
              <a:rPr lang="es-ES" sz="2000" b="0" dirty="0" err="1">
                <a:solidFill>
                  <a:srgbClr val="000066"/>
                </a:solidFill>
              </a:rPr>
              <a:t>located</a:t>
            </a:r>
            <a:r>
              <a:rPr lang="es-ES" sz="2000" b="0" dirty="0">
                <a:solidFill>
                  <a:srgbClr val="000066"/>
                </a:solidFill>
              </a:rPr>
              <a:t> </a:t>
            </a:r>
            <a:r>
              <a:rPr lang="es-ES" sz="2000" b="0" dirty="0" err="1">
                <a:solidFill>
                  <a:srgbClr val="000066"/>
                </a:solidFill>
              </a:rPr>
              <a:t>by</a:t>
            </a:r>
            <a:r>
              <a:rPr lang="es-ES" sz="2000" b="0" dirty="0">
                <a:solidFill>
                  <a:srgbClr val="000066"/>
                </a:solidFill>
              </a:rPr>
              <a:t> </a:t>
            </a:r>
            <a:r>
              <a:rPr lang="es-ES" sz="2000" b="0" dirty="0" smtClean="0">
                <a:solidFill>
                  <a:srgbClr val="000066"/>
                </a:solidFill>
              </a:rPr>
              <a:t>7 </a:t>
            </a:r>
            <a:r>
              <a:rPr lang="es-ES" sz="2000" b="0" dirty="0" err="1" smtClean="0">
                <a:solidFill>
                  <a:srgbClr val="000066"/>
                </a:solidFill>
              </a:rPr>
              <a:t>diagonals</a:t>
            </a:r>
            <a:endParaRPr lang="es-ES" sz="2000" b="0" dirty="0">
              <a:solidFill>
                <a:srgbClr val="00006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000" b="0" dirty="0" err="1">
                <a:solidFill>
                  <a:srgbClr val="000066"/>
                </a:solidFill>
              </a:rPr>
              <a:t>Same</a:t>
            </a:r>
            <a:r>
              <a:rPr lang="es-ES" sz="2000" b="0" dirty="0">
                <a:solidFill>
                  <a:srgbClr val="000066"/>
                </a:solidFill>
              </a:rPr>
              <a:t> </a:t>
            </a:r>
            <a:r>
              <a:rPr lang="es-ES" sz="2000" b="0" dirty="0" err="1">
                <a:solidFill>
                  <a:srgbClr val="000066"/>
                </a:solidFill>
              </a:rPr>
              <a:t>values</a:t>
            </a:r>
            <a:r>
              <a:rPr lang="es-ES" sz="2000" b="0" dirty="0">
                <a:solidFill>
                  <a:srgbClr val="000066"/>
                </a:solidFill>
              </a:rPr>
              <a:t> </a:t>
            </a:r>
            <a:r>
              <a:rPr lang="es-ES" sz="2000" b="0" dirty="0" err="1">
                <a:solidFill>
                  <a:srgbClr val="000066"/>
                </a:solidFill>
              </a:rPr>
              <a:t>for</a:t>
            </a:r>
            <a:r>
              <a:rPr lang="es-ES" sz="2000" b="0" dirty="0">
                <a:solidFill>
                  <a:srgbClr val="000066"/>
                </a:solidFill>
              </a:rPr>
              <a:t> lateral</a:t>
            </a:r>
            <a:r>
              <a:rPr lang="es-ES" sz="2000" b="0" dirty="0">
                <a:solidFill>
                  <a:schemeClr val="tx1"/>
                </a:solidFill>
              </a:rPr>
              <a:t> </a:t>
            </a:r>
            <a:r>
              <a:rPr lang="es-ES" sz="2000" b="0" dirty="0" err="1">
                <a:solidFill>
                  <a:srgbClr val="000066"/>
                </a:solidFill>
              </a:rPr>
              <a:t>diagonals</a:t>
            </a:r>
            <a:r>
              <a:rPr lang="es-ES" sz="2000" b="0" dirty="0">
                <a:solidFill>
                  <a:srgbClr val="000066"/>
                </a:solidFill>
              </a:rPr>
              <a:t> (a, b, c</a:t>
            </a:r>
            <a:r>
              <a:rPr lang="es-ES" sz="2000" b="0" dirty="0" smtClean="0">
                <a:solidFill>
                  <a:srgbClr val="000066"/>
                </a:solidFill>
              </a:rPr>
              <a:t>)</a:t>
            </a:r>
            <a:endParaRPr lang="es-ES" sz="2000" b="0" dirty="0">
              <a:solidFill>
                <a:srgbClr val="000066"/>
              </a:solidFill>
            </a:endParaRPr>
          </a:p>
        </p:txBody>
      </p:sp>
      <p:sp>
        <p:nvSpPr>
          <p:cNvPr id="18" name="52 Rectángulo"/>
          <p:cNvSpPr/>
          <p:nvPr/>
        </p:nvSpPr>
        <p:spPr>
          <a:xfrm>
            <a:off x="5022304" y="4149080"/>
            <a:ext cx="3942184" cy="1938992"/>
          </a:xfrm>
          <a:prstGeom prst="rect">
            <a:avLst/>
          </a:prstGeom>
          <a:solidFill>
            <a:srgbClr val="FFFFFF">
              <a:alpha val="50000"/>
            </a:srgbClr>
          </a:solidFill>
          <a:ln w="28575">
            <a:solidFill>
              <a:srgbClr val="003686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2000" b="1" dirty="0" err="1">
                <a:solidFill>
                  <a:srgbClr val="003686"/>
                </a:solidFill>
                <a:latin typeface="Calibri" pitchFamily="34" charset="0"/>
              </a:rPr>
              <a:t>Mem</a:t>
            </a:r>
            <a:r>
              <a:rPr lang="en-US" sz="2000" b="1" dirty="0">
                <a:solidFill>
                  <a:srgbClr val="003686"/>
                </a:solidFill>
                <a:latin typeface="Calibri" pitchFamily="34" charset="0"/>
              </a:rPr>
              <a:t>. Req. (GB) for storing </a:t>
            </a:r>
            <a:r>
              <a:rPr lang="en-US" sz="2000" b="1" i="1" dirty="0">
                <a:solidFill>
                  <a:srgbClr val="003686"/>
                </a:solidFill>
                <a:latin typeface="Calibri" pitchFamily="34" charset="0"/>
              </a:rPr>
              <a:t>M</a:t>
            </a:r>
            <a:r>
              <a:rPr lang="en-US" sz="2000" b="1" dirty="0" smtClean="0">
                <a:solidFill>
                  <a:srgbClr val="003686"/>
                </a:solidFill>
                <a:latin typeface="Calibri" pitchFamily="34" charset="0"/>
              </a:rPr>
              <a:t>:</a:t>
            </a:r>
          </a:p>
          <a:p>
            <a:pPr algn="ctr">
              <a:buFont typeface="Arial" pitchFamily="34" charset="0"/>
              <a:buNone/>
            </a:pPr>
            <a:endParaRPr lang="en-US" sz="2000" b="1" dirty="0">
              <a:solidFill>
                <a:srgbClr val="003686"/>
              </a:solidFill>
              <a:latin typeface="Calibri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es-ES" sz="2000" i="1" dirty="0" err="1" smtClean="0">
                <a:solidFill>
                  <a:srgbClr val="003686"/>
                </a:solidFill>
                <a:latin typeface="Calibri" pitchFamily="34" charset="0"/>
              </a:rPr>
              <a:t>VolTP</a:t>
            </a:r>
            <a:r>
              <a:rPr lang="es-ES" sz="2000" dirty="0" smtClean="0">
                <a:solidFill>
                  <a:srgbClr val="003686"/>
                </a:solidFill>
                <a:latin typeface="Calibri" pitchFamily="34" charset="0"/>
              </a:rPr>
              <a:t> </a:t>
            </a:r>
            <a:r>
              <a:rPr lang="es-ES" sz="2000" dirty="0">
                <a:solidFill>
                  <a:srgbClr val="003686"/>
                </a:solidFill>
                <a:latin typeface="Calibri" pitchFamily="34" charset="0"/>
              </a:rPr>
              <a:t>	CRS      </a:t>
            </a:r>
            <a:r>
              <a:rPr lang="es-ES" sz="2000" dirty="0" smtClean="0">
                <a:solidFill>
                  <a:srgbClr val="003686"/>
                </a:solidFill>
                <a:latin typeface="Calibri" pitchFamily="34" charset="0"/>
              </a:rPr>
              <a:t>ELLR-T    </a:t>
            </a:r>
            <a:r>
              <a:rPr lang="es-ES" sz="2000" dirty="0" err="1" smtClean="0">
                <a:solidFill>
                  <a:srgbClr val="003686"/>
                </a:solidFill>
                <a:latin typeface="Calibri" pitchFamily="34" charset="0"/>
              </a:rPr>
              <a:t>Reg</a:t>
            </a:r>
            <a:r>
              <a:rPr lang="es-ES" sz="2000" dirty="0" smtClean="0">
                <a:solidFill>
                  <a:srgbClr val="003686"/>
                </a:solidFill>
                <a:latin typeface="Calibri" pitchFamily="34" charset="0"/>
              </a:rPr>
              <a:t> </a:t>
            </a:r>
            <a:r>
              <a:rPr lang="es-ES" sz="2000" dirty="0" err="1" smtClean="0">
                <a:solidFill>
                  <a:srgbClr val="003686"/>
                </a:solidFill>
                <a:latin typeface="Calibri" pitchFamily="34" charset="0"/>
              </a:rPr>
              <a:t>Format</a:t>
            </a:r>
            <a:endParaRPr lang="es-ES" sz="2000" dirty="0" smtClean="0">
              <a:solidFill>
                <a:srgbClr val="003686"/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None/>
            </a:pPr>
            <a:r>
              <a:rPr lang="es-ES" sz="2000" dirty="0" smtClean="0">
                <a:solidFill>
                  <a:srgbClr val="003686"/>
                </a:solidFill>
                <a:latin typeface="Calibri" pitchFamily="34" charset="0"/>
              </a:rPr>
              <a:t>  160</a:t>
            </a:r>
            <a:r>
              <a:rPr lang="es-ES" sz="2000" baseline="30000" dirty="0" smtClean="0">
                <a:solidFill>
                  <a:srgbClr val="003686"/>
                </a:solidFill>
                <a:latin typeface="Calibri" pitchFamily="34" charset="0"/>
              </a:rPr>
              <a:t>3</a:t>
            </a:r>
            <a:r>
              <a:rPr lang="es-ES" sz="2000" dirty="0" smtClean="0">
                <a:solidFill>
                  <a:srgbClr val="003686"/>
                </a:solidFill>
                <a:latin typeface="Calibri" pitchFamily="34" charset="0"/>
              </a:rPr>
              <a:t> </a:t>
            </a:r>
            <a:r>
              <a:rPr lang="es-ES" sz="2000" dirty="0">
                <a:solidFill>
                  <a:srgbClr val="003686"/>
                </a:solidFill>
                <a:latin typeface="Calibri" pitchFamily="34" charset="0"/>
              </a:rPr>
              <a:t>	</a:t>
            </a:r>
            <a:r>
              <a:rPr lang="es-ES" sz="2000" dirty="0" smtClean="0">
                <a:solidFill>
                  <a:srgbClr val="003686"/>
                </a:solidFill>
                <a:latin typeface="Calibri" pitchFamily="34" charset="0"/>
              </a:rPr>
              <a:t>  0.55        0.44        </a:t>
            </a:r>
            <a:r>
              <a:rPr lang="es-ES" sz="2000" dirty="0">
                <a:solidFill>
                  <a:srgbClr val="003686"/>
                </a:solidFill>
                <a:latin typeface="Calibri" pitchFamily="34" charset="0"/>
              </a:rPr>
              <a:t>0.06</a:t>
            </a:r>
          </a:p>
          <a:p>
            <a:pPr algn="just">
              <a:buFont typeface="Arial" pitchFamily="34" charset="0"/>
              <a:buNone/>
            </a:pPr>
            <a:r>
              <a:rPr lang="es-ES" sz="2000" dirty="0" smtClean="0">
                <a:solidFill>
                  <a:srgbClr val="003686"/>
                </a:solidFill>
                <a:latin typeface="Calibri" pitchFamily="34" charset="0"/>
              </a:rPr>
              <a:t>  640</a:t>
            </a:r>
            <a:r>
              <a:rPr lang="es-ES" sz="2000" baseline="30000" dirty="0" smtClean="0">
                <a:solidFill>
                  <a:srgbClr val="003686"/>
                </a:solidFill>
                <a:latin typeface="Calibri" pitchFamily="34" charset="0"/>
              </a:rPr>
              <a:t>3 </a:t>
            </a:r>
            <a:r>
              <a:rPr lang="es-ES" sz="2000" dirty="0">
                <a:solidFill>
                  <a:srgbClr val="003686"/>
                </a:solidFill>
                <a:latin typeface="Calibri" pitchFamily="34" charset="0"/>
              </a:rPr>
              <a:t>	</a:t>
            </a:r>
            <a:r>
              <a:rPr lang="es-ES" sz="2000" dirty="0" smtClean="0">
                <a:solidFill>
                  <a:srgbClr val="003686"/>
                </a:solidFill>
                <a:latin typeface="Calibri" pitchFamily="34" charset="0"/>
              </a:rPr>
              <a:t> 35.14      28.33       3.91 </a:t>
            </a:r>
            <a:endParaRPr lang="es-ES" sz="2000" dirty="0">
              <a:solidFill>
                <a:srgbClr val="003686"/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None/>
            </a:pPr>
            <a:r>
              <a:rPr lang="es-ES" sz="2000" dirty="0">
                <a:solidFill>
                  <a:srgbClr val="003686"/>
                </a:solidFill>
                <a:latin typeface="Calibri" pitchFamily="34" charset="0"/>
              </a:rPr>
              <a:t>1600</a:t>
            </a:r>
            <a:r>
              <a:rPr lang="es-ES" sz="2000" baseline="30000" dirty="0">
                <a:solidFill>
                  <a:srgbClr val="003686"/>
                </a:solidFill>
                <a:latin typeface="Calibri" pitchFamily="34" charset="0"/>
              </a:rPr>
              <a:t>3 </a:t>
            </a:r>
            <a:r>
              <a:rPr lang="es-ES" sz="2000" dirty="0">
                <a:solidFill>
                  <a:srgbClr val="003686"/>
                </a:solidFill>
                <a:latin typeface="Calibri" pitchFamily="34" charset="0"/>
              </a:rPr>
              <a:t>	549.22   </a:t>
            </a:r>
            <a:r>
              <a:rPr lang="es-ES" sz="2000" dirty="0" smtClean="0">
                <a:solidFill>
                  <a:srgbClr val="003686"/>
                </a:solidFill>
                <a:latin typeface="Calibri" pitchFamily="34" charset="0"/>
              </a:rPr>
              <a:t> 442.57    61.04</a:t>
            </a:r>
            <a:endParaRPr lang="es-ES" sz="2000" dirty="0">
              <a:solidFill>
                <a:srgbClr val="003686"/>
              </a:solidFill>
              <a:latin typeface="Calibri" pitchFamily="34" charset="0"/>
            </a:endParaRPr>
          </a:p>
        </p:txBody>
      </p:sp>
      <p:cxnSp>
        <p:nvCxnSpPr>
          <p:cNvPr id="19" name="54 Conector recto"/>
          <p:cNvCxnSpPr/>
          <p:nvPr/>
        </p:nvCxnSpPr>
        <p:spPr>
          <a:xfrm>
            <a:off x="5148064" y="5085184"/>
            <a:ext cx="36724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3 Rectángulo"/>
          <p:cNvSpPr/>
          <p:nvPr/>
        </p:nvSpPr>
        <p:spPr>
          <a:xfrm>
            <a:off x="7812360" y="5176071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CUDA interface.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CUBLAS library for </a:t>
            </a:r>
            <a:r>
              <a:rPr lang="en-US" sz="2200" dirty="0" err="1" smtClean="0">
                <a:solidFill>
                  <a:schemeClr val="tx1"/>
                </a:solidFill>
              </a:rPr>
              <a:t>saxpy</a:t>
            </a:r>
            <a:r>
              <a:rPr lang="en-US" sz="2200" dirty="0" smtClean="0">
                <a:solidFill>
                  <a:schemeClr val="tx1"/>
                </a:solidFill>
              </a:rPr>
              <a:t> and dot operations.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Optimization </a:t>
            </a:r>
            <a:r>
              <a:rPr lang="en-US" sz="2200" b="1" dirty="0">
                <a:solidFill>
                  <a:schemeClr val="tx1"/>
                </a:solidFill>
              </a:rPr>
              <a:t>techniques: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reading of the sparse matrix </a:t>
            </a:r>
            <a:r>
              <a:rPr lang="en-US" dirty="0"/>
              <a:t>and data involved in vector operations are </a:t>
            </a:r>
            <a:r>
              <a:rPr lang="en-US" b="1" dirty="0"/>
              <a:t>coalesced global memory access</a:t>
            </a:r>
            <a:r>
              <a:rPr lang="en-US" dirty="0"/>
              <a:t>, this way the bandwidth of global memory is </a:t>
            </a:r>
            <a:r>
              <a:rPr lang="es-ES" dirty="0" err="1"/>
              <a:t>maximized</a:t>
            </a:r>
            <a:r>
              <a:rPr lang="es-ES" dirty="0"/>
              <a:t>.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b="1" dirty="0"/>
              <a:t>S</a:t>
            </a:r>
            <a:r>
              <a:rPr lang="en-US" b="1" dirty="0"/>
              <a:t>hared memory and registers are used to store any intermediate </a:t>
            </a:r>
            <a:r>
              <a:rPr lang="en-US" b="1" dirty="0" smtClean="0"/>
              <a:t>data</a:t>
            </a:r>
            <a:r>
              <a:rPr lang="en-US" dirty="0" smtClean="0"/>
              <a:t>.</a:t>
            </a:r>
            <a:endParaRPr lang="en-US" dirty="0"/>
          </a:p>
          <a:p>
            <a:endParaRPr lang="es-E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kern="1200" dirty="0"/>
              <a:t>GPU </a:t>
            </a:r>
            <a:r>
              <a:rPr lang="es-ES" kern="1200" dirty="0" err="1"/>
              <a:t>computing</a:t>
            </a:r>
            <a:r>
              <a:rPr lang="es-ES" kern="1200" dirty="0"/>
              <a:t> (Forward </a:t>
            </a:r>
            <a:r>
              <a:rPr lang="es-ES" kern="1200" dirty="0" err="1"/>
              <a:t>procedure</a:t>
            </a:r>
            <a:r>
              <a:rPr lang="es-ES" kern="1200" dirty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64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650" y="836712"/>
            <a:ext cx="7632700" cy="387350"/>
          </a:xfrm>
        </p:spPr>
        <p:txBody>
          <a:bodyPr>
            <a:normAutofit fontScale="90000"/>
          </a:bodyPr>
          <a:lstStyle/>
          <a:p>
            <a:r>
              <a:rPr lang="es-ES" sz="2400" dirty="0" err="1" smtClean="0"/>
              <a:t>Validation</a:t>
            </a:r>
            <a:r>
              <a:rPr lang="es-ES" sz="2400" dirty="0" smtClean="0"/>
              <a:t> of NLODT-P</a:t>
            </a:r>
            <a:endParaRPr lang="es-E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493065" y="4869160"/>
            <a:ext cx="2035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 </a:t>
            </a:r>
            <a:r>
              <a:rPr lang="es-ES" sz="1400" dirty="0" err="1" smtClean="0"/>
              <a:t>Volume</a:t>
            </a:r>
            <a:r>
              <a:rPr lang="es-ES" sz="1400" dirty="0" smtClean="0"/>
              <a:t> </a:t>
            </a:r>
            <a:r>
              <a:rPr lang="es-ES" sz="1400" dirty="0" err="1" smtClean="0"/>
              <a:t>to</a:t>
            </a:r>
            <a:r>
              <a:rPr lang="es-ES" sz="1400" dirty="0" smtClean="0"/>
              <a:t> </a:t>
            </a:r>
            <a:r>
              <a:rPr lang="es-ES" sz="1600" dirty="0" err="1" smtClean="0">
                <a:latin typeface="Calibri" pitchFamily="34" charset="0"/>
              </a:rPr>
              <a:t>reconstruct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672" y="1844823"/>
            <a:ext cx="2506418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libri" pitchFamily="34" charset="0"/>
              </a:rPr>
              <a:t>4 particles of 2µm </a:t>
            </a:r>
            <a:endParaRPr lang="en-US" sz="1600" b="1" dirty="0">
              <a:solidFill>
                <a:srgbClr val="002060"/>
              </a:solidFill>
              <a:latin typeface="Calibri" pitchFamily="34" charset="0"/>
              <a:sym typeface="Symbol"/>
            </a:endParaRPr>
          </a:p>
          <a:p>
            <a:r>
              <a:rPr lang="en-US" sz="1600" i="1" dirty="0">
                <a:solidFill>
                  <a:srgbClr val="002060"/>
                </a:solidFill>
                <a:latin typeface="Calibri" pitchFamily="34" charset="0"/>
                <a:sym typeface="Symbol"/>
              </a:rPr>
              <a:t>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= 0.633µm </a:t>
            </a:r>
          </a:p>
          <a:p>
            <a:r>
              <a:rPr lang="en-US" sz="1600" i="1" dirty="0">
                <a:solidFill>
                  <a:srgbClr val="002060"/>
                </a:solidFill>
                <a:latin typeface="Calibri" pitchFamily="34" charset="0"/>
              </a:rPr>
              <a:t>NA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 = 0.55 </a:t>
            </a:r>
          </a:p>
          <a:p>
            <a:r>
              <a:rPr lang="en-US" sz="1600" i="1" dirty="0" smtClean="0">
                <a:solidFill>
                  <a:srgbClr val="002060"/>
                </a:solidFill>
                <a:latin typeface="Calibri" pitchFamily="34" charset="0"/>
              </a:rPr>
              <a:t>Vol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= 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160</a:t>
            </a:r>
            <a:r>
              <a:rPr lang="en-US" sz="1600" baseline="30000" dirty="0">
                <a:solidFill>
                  <a:srgbClr val="002060"/>
                </a:solidFill>
                <a:latin typeface="Calibri" pitchFamily="34" charset="0"/>
              </a:rPr>
              <a:t>3</a:t>
            </a:r>
          </a:p>
          <a:p>
            <a:r>
              <a:rPr lang="en-US" sz="1600" i="1" dirty="0">
                <a:solidFill>
                  <a:srgbClr val="002060"/>
                </a:solidFill>
                <a:latin typeface="Calibri" pitchFamily="34" charset="0"/>
              </a:rPr>
              <a:t>N</a:t>
            </a:r>
            <a:r>
              <a:rPr lang="en-US" sz="1600" i="1" baseline="-25000" dirty="0">
                <a:solidFill>
                  <a:srgbClr val="002060"/>
                </a:solidFill>
                <a:latin typeface="Calibri" pitchFamily="34" charset="0"/>
              </a:rPr>
              <a:t>h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 = 1</a:t>
            </a:r>
            <a:endParaRPr lang="es-ES" sz="16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532" y="3212976"/>
            <a:ext cx="1748790" cy="166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1863031"/>
            <a:ext cx="283475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A PRIORI INFORMATION: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Diameter of the particles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Refractive </a:t>
            </a:r>
            <a:r>
              <a:rPr lang="en-US" sz="1600" b="1" dirty="0">
                <a:latin typeface="Calibri" pitchFamily="34" charset="0"/>
              </a:rPr>
              <a:t>index of </a:t>
            </a:r>
            <a:r>
              <a:rPr lang="en-US" sz="1600" b="1" dirty="0" smtClean="0">
                <a:latin typeface="Calibri" pitchFamily="34" charset="0"/>
              </a:rPr>
              <a:t>particles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</a:rPr>
              <a:t>Fluid </a:t>
            </a:r>
            <a:r>
              <a:rPr lang="es-ES" sz="1600" b="1" dirty="0" err="1" smtClean="0">
                <a:latin typeface="Calibri" pitchFamily="34" charset="0"/>
              </a:rPr>
              <a:t>refractive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index</a:t>
            </a:r>
            <a:endParaRPr lang="es-ES" sz="1600" b="1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650" y="836712"/>
            <a:ext cx="7632700" cy="387350"/>
          </a:xfrm>
        </p:spPr>
        <p:txBody>
          <a:bodyPr>
            <a:normAutofit fontScale="90000"/>
          </a:bodyPr>
          <a:lstStyle/>
          <a:p>
            <a:r>
              <a:rPr lang="es-ES" sz="2400" dirty="0" err="1" smtClean="0"/>
              <a:t>Validation</a:t>
            </a:r>
            <a:r>
              <a:rPr lang="es-ES" sz="2400" dirty="0" smtClean="0"/>
              <a:t> of NLODT-P</a:t>
            </a:r>
            <a:endParaRPr lang="es-E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62" y="4381406"/>
            <a:ext cx="2475858" cy="185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Gloria\Dropbox\Integrated computer aided engineering\figuras_OE\3v3i\dnnMF_h3_iter0sur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091885"/>
            <a:ext cx="2574452" cy="19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983" y="1691516"/>
            <a:ext cx="127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rgbClr val="00B050"/>
                </a:solidFill>
                <a:latin typeface="Calibri" pitchFamily="34" charset="0"/>
              </a:rPr>
              <a:t>1ª </a:t>
            </a:r>
            <a:r>
              <a:rPr lang="es-ES" sz="1800" b="1" dirty="0" err="1" smtClean="0">
                <a:solidFill>
                  <a:srgbClr val="00B050"/>
                </a:solidFill>
                <a:latin typeface="Calibri" pitchFamily="34" charset="0"/>
              </a:rPr>
              <a:t>iteration</a:t>
            </a:r>
            <a:endParaRPr lang="es-ES" sz="18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022724"/>
            <a:ext cx="3909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latin typeface="Calibri" pitchFamily="34" charset="0"/>
              </a:rPr>
              <a:t>Evolution</a:t>
            </a:r>
            <a:r>
              <a:rPr lang="es-ES" sz="1400" dirty="0" smtClean="0">
                <a:latin typeface="Calibri" pitchFamily="34" charset="0"/>
              </a:rPr>
              <a:t> of the </a:t>
            </a:r>
            <a:r>
              <a:rPr lang="es-ES" sz="1400" dirty="0" err="1">
                <a:latin typeface="Calibri" pitchFamily="34" charset="0"/>
              </a:rPr>
              <a:t>g</a:t>
            </a:r>
            <a:r>
              <a:rPr lang="es-ES" sz="1400" dirty="0" err="1" smtClean="0">
                <a:latin typeface="Calibri" pitchFamily="34" charset="0"/>
              </a:rPr>
              <a:t>radient</a:t>
            </a:r>
            <a:r>
              <a:rPr lang="es-ES" sz="1400" dirty="0" smtClean="0">
                <a:latin typeface="Calibri" pitchFamily="34" charset="0"/>
              </a:rPr>
              <a:t> of the </a:t>
            </a:r>
            <a:r>
              <a:rPr lang="es-ES" sz="1400" dirty="0" err="1" smtClean="0">
                <a:latin typeface="Calibri" pitchFamily="34" charset="0"/>
              </a:rPr>
              <a:t>cost</a:t>
            </a:r>
            <a:r>
              <a:rPr lang="es-ES" sz="1400" dirty="0" smtClean="0">
                <a:latin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</a:rPr>
              <a:t>function</a:t>
            </a:r>
            <a:r>
              <a:rPr lang="es-ES" sz="1400" dirty="0" smtClean="0">
                <a:latin typeface="Calibri" pitchFamily="34" charset="0"/>
              </a:rPr>
              <a:t>, </a:t>
            </a:r>
            <a:r>
              <a:rPr lang="es-ES" sz="1400" i="1" dirty="0" smtClean="0">
                <a:latin typeface="Calibri" pitchFamily="34" charset="0"/>
              </a:rPr>
              <a:t>g</a:t>
            </a:r>
            <a:r>
              <a:rPr lang="es-ES" sz="1400" dirty="0" smtClean="0">
                <a:latin typeface="Calibri" pitchFamily="34" charset="0"/>
              </a:rPr>
              <a:t>(</a:t>
            </a:r>
            <a:r>
              <a:rPr lang="es-ES" sz="1400" b="1" dirty="0" smtClean="0">
                <a:latin typeface="Calibri" pitchFamily="34" charset="0"/>
              </a:rPr>
              <a:t>r</a:t>
            </a:r>
            <a:r>
              <a:rPr lang="es-ES" sz="1400" dirty="0" smtClean="0">
                <a:latin typeface="Calibri" pitchFamily="34" charset="0"/>
              </a:rPr>
              <a:t>)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25" y="6244197"/>
            <a:ext cx="4319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latin typeface="Calibri" pitchFamily="34" charset="0"/>
              </a:rPr>
              <a:t>Evolution</a:t>
            </a:r>
            <a:r>
              <a:rPr lang="es-ES" sz="1400" dirty="0" smtClean="0">
                <a:latin typeface="Calibri" pitchFamily="34" charset="0"/>
              </a:rPr>
              <a:t> of the </a:t>
            </a:r>
            <a:r>
              <a:rPr lang="es-ES" sz="1400" dirty="0" err="1" smtClean="0">
                <a:latin typeface="Calibri" pitchFamily="34" charset="0"/>
              </a:rPr>
              <a:t>distribution</a:t>
            </a:r>
            <a:r>
              <a:rPr lang="es-ES" sz="1400" dirty="0" smtClean="0">
                <a:latin typeface="Calibri" pitchFamily="34" charset="0"/>
              </a:rPr>
              <a:t> of the </a:t>
            </a:r>
            <a:r>
              <a:rPr lang="es-ES" sz="1400" dirty="0" err="1" smtClean="0">
                <a:latin typeface="Calibri" pitchFamily="34" charset="0"/>
              </a:rPr>
              <a:t>refractive</a:t>
            </a:r>
            <a:r>
              <a:rPr lang="es-ES" sz="1400" dirty="0" smtClean="0">
                <a:latin typeface="Calibri" pitchFamily="34" charset="0"/>
              </a:rPr>
              <a:t>  </a:t>
            </a:r>
            <a:r>
              <a:rPr lang="es-ES" sz="1400" dirty="0" err="1" smtClean="0">
                <a:latin typeface="Calibri" pitchFamily="34" charset="0"/>
              </a:rPr>
              <a:t>index</a:t>
            </a:r>
            <a:r>
              <a:rPr lang="es-ES" sz="1400" dirty="0" smtClean="0">
                <a:latin typeface="Calibri" pitchFamily="34" charset="0"/>
              </a:rPr>
              <a:t>, </a:t>
            </a:r>
            <a:r>
              <a:rPr lang="es-ES" sz="1400" i="1" dirty="0" smtClean="0">
                <a:latin typeface="Calibri" pitchFamily="34" charset="0"/>
              </a:rPr>
              <a:t>n</a:t>
            </a:r>
            <a:r>
              <a:rPr lang="es-ES" sz="1400" dirty="0" smtClean="0">
                <a:latin typeface="Calibri" pitchFamily="34" charset="0"/>
              </a:rPr>
              <a:t>(</a:t>
            </a:r>
            <a:r>
              <a:rPr lang="es-ES" sz="1400" b="1" dirty="0" smtClean="0">
                <a:latin typeface="Calibri" pitchFamily="34" charset="0"/>
              </a:rPr>
              <a:t>r</a:t>
            </a:r>
            <a:r>
              <a:rPr lang="es-ES" sz="1400" dirty="0" smtClean="0">
                <a:latin typeface="Calibri" pitchFamily="34" charset="0"/>
              </a:rPr>
              <a:t>)</a:t>
            </a:r>
            <a:endParaRPr lang="es-ES" sz="1400" dirty="0"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32240" y="1676607"/>
            <a:ext cx="2574452" cy="4509800"/>
            <a:chOff x="6732240" y="1676607"/>
            <a:chExt cx="2574452" cy="4509800"/>
          </a:xfrm>
        </p:grpSpPr>
        <p:grpSp>
          <p:nvGrpSpPr>
            <p:cNvPr id="7" name="Group 6"/>
            <p:cNvGrpSpPr/>
            <p:nvPr/>
          </p:nvGrpSpPr>
          <p:grpSpPr>
            <a:xfrm>
              <a:off x="6732240" y="1676607"/>
              <a:ext cx="2574452" cy="2418125"/>
              <a:chOff x="6732240" y="1676607"/>
              <a:chExt cx="2574452" cy="2418125"/>
            </a:xfrm>
          </p:grpSpPr>
          <p:pic>
            <p:nvPicPr>
              <p:cNvPr id="5127" name="Picture 7" descr="C:\Users\Gloria\Dropbox\Integrated computer aided engineering\figuras_OE\3v3i\dnnMF_h3_iter3surf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2163893"/>
                <a:ext cx="2574452" cy="19308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7404443" y="1676607"/>
                <a:ext cx="12679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800" b="1" dirty="0">
                    <a:solidFill>
                      <a:srgbClr val="00B050"/>
                    </a:solidFill>
                    <a:latin typeface="Calibri" pitchFamily="34" charset="0"/>
                  </a:rPr>
                  <a:t>4ª</a:t>
                </a:r>
                <a:r>
                  <a:rPr lang="es-ES" sz="1800" dirty="0" smtClean="0">
                    <a:solidFill>
                      <a:srgbClr val="04132A"/>
                    </a:solidFill>
                    <a:latin typeface="Calibri" pitchFamily="34" charset="0"/>
                  </a:rPr>
                  <a:t> </a:t>
                </a:r>
                <a:r>
                  <a:rPr lang="es-ES" sz="1800" b="1" dirty="0" err="1">
                    <a:solidFill>
                      <a:srgbClr val="00B050"/>
                    </a:solidFill>
                    <a:latin typeface="Calibri" pitchFamily="34" charset="0"/>
                  </a:rPr>
                  <a:t>iteration</a:t>
                </a:r>
                <a:endParaRPr lang="es-ES" sz="1800" b="1" dirty="0">
                  <a:solidFill>
                    <a:srgbClr val="00B050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2050" name="Picture 2" descr="C:\Users\Gloria\Desktop\tod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537" y="4330501"/>
              <a:ext cx="2475858" cy="1855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123728" y="1700808"/>
            <a:ext cx="2574452" cy="4543389"/>
            <a:chOff x="2123728" y="1700808"/>
            <a:chExt cx="2574452" cy="4543389"/>
          </a:xfrm>
        </p:grpSpPr>
        <p:sp>
          <p:nvSpPr>
            <p:cNvPr id="14" name="TextBox 13"/>
            <p:cNvSpPr txBox="1"/>
            <p:nvPr/>
          </p:nvSpPr>
          <p:spPr>
            <a:xfrm>
              <a:off x="2787097" y="1700808"/>
              <a:ext cx="1271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sz="1800" b="1">
                  <a:solidFill>
                    <a:srgbClr val="00B050"/>
                  </a:solidFill>
                  <a:latin typeface="Calibri" pitchFamily="34" charset="0"/>
                </a:defRPr>
              </a:lvl1pPr>
            </a:lstStyle>
            <a:p>
              <a:r>
                <a:rPr lang="es-ES" dirty="0"/>
                <a:t>2ª </a:t>
              </a:r>
              <a:r>
                <a:rPr lang="es-ES" dirty="0" err="1"/>
                <a:t>iteration</a:t>
              </a:r>
              <a:endParaRPr lang="es-E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123728" y="2163893"/>
              <a:ext cx="2574452" cy="4080304"/>
              <a:chOff x="2123728" y="2163893"/>
              <a:chExt cx="2574452" cy="4080304"/>
            </a:xfrm>
          </p:grpSpPr>
          <p:pic>
            <p:nvPicPr>
              <p:cNvPr id="5125" name="Picture 5" descr="C:\Users\Gloria\Dropbox\Integrated computer aided engineering\figuras_OE\3v3i\dnnMF_h3_iter1surf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3728" y="2163893"/>
                <a:ext cx="2574452" cy="19308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 descr="C:\Users\Gloria\Desktop\part2juntas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3728" y="4388291"/>
                <a:ext cx="2475858" cy="18559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4355976" y="1691516"/>
            <a:ext cx="2574452" cy="4545796"/>
            <a:chOff x="4355976" y="1691516"/>
            <a:chExt cx="2574452" cy="4545796"/>
          </a:xfrm>
        </p:grpSpPr>
        <p:sp>
          <p:nvSpPr>
            <p:cNvPr id="15" name="TextBox 14"/>
            <p:cNvSpPr txBox="1"/>
            <p:nvPr/>
          </p:nvSpPr>
          <p:spPr>
            <a:xfrm>
              <a:off x="5019345" y="1691516"/>
              <a:ext cx="1267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800" b="1" dirty="0">
                  <a:solidFill>
                    <a:srgbClr val="00B050"/>
                  </a:solidFill>
                  <a:latin typeface="Calibri" pitchFamily="34" charset="0"/>
                </a:rPr>
                <a:t>3ª</a:t>
              </a:r>
              <a:r>
                <a:rPr lang="es-ES" sz="1800" dirty="0" smtClean="0">
                  <a:solidFill>
                    <a:srgbClr val="04132A"/>
                  </a:solidFill>
                  <a:latin typeface="Calibri" pitchFamily="34" charset="0"/>
                </a:rPr>
                <a:t> </a:t>
              </a:r>
              <a:r>
                <a:rPr lang="es-ES" sz="1800" b="1" dirty="0" err="1">
                  <a:solidFill>
                    <a:srgbClr val="00B050"/>
                  </a:solidFill>
                  <a:latin typeface="Calibri" pitchFamily="34" charset="0"/>
                </a:rPr>
                <a:t>iteration</a:t>
              </a:r>
              <a:endParaRPr lang="es-ES" sz="1800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355976" y="2163893"/>
              <a:ext cx="2574452" cy="4073419"/>
              <a:chOff x="4355976" y="2163893"/>
              <a:chExt cx="2574452" cy="4073419"/>
            </a:xfrm>
          </p:grpSpPr>
          <p:pic>
            <p:nvPicPr>
              <p:cNvPr id="5126" name="Picture 6" descr="C:\Users\Gloria\Dropbox\Integrated computer aided engineering\figuras_OE\3v3i\dnnMF_h3_iter2surf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2163893"/>
                <a:ext cx="2574452" cy="19308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C:\Users\Gloria\Desktop\part3juntas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4381406"/>
                <a:ext cx="2475858" cy="18559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942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xicomputer.com/products/prodimages/Nvidia_Tesla_C2050_C2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87" y="5858843"/>
            <a:ext cx="1176065" cy="7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94175"/>
          </a:xfrm>
        </p:spPr>
        <p:txBody>
          <a:bodyPr/>
          <a:lstStyle/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s-ES" sz="2000" b="1" dirty="0"/>
          </a:p>
          <a:p>
            <a:endParaRPr lang="es-E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Evaluation</a:t>
            </a:r>
            <a:r>
              <a:rPr lang="es-ES" dirty="0" smtClean="0"/>
              <a:t> of NLODT-P</a:t>
            </a:r>
            <a:endParaRPr lang="es-E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314224"/>
              </p:ext>
            </p:extLst>
          </p:nvPr>
        </p:nvGraphicFramePr>
        <p:xfrm>
          <a:off x="683568" y="2198395"/>
          <a:ext cx="3551933" cy="360686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2179"/>
                <a:gridCol w="1249754"/>
              </a:tblGrid>
              <a:tr h="315029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Tesla</a:t>
                      </a:r>
                      <a:r>
                        <a:rPr lang="es-ES" sz="1400" baseline="0" dirty="0" smtClean="0"/>
                        <a:t> M2090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1729">
                <a:tc>
                  <a:txBody>
                    <a:bodyPr/>
                    <a:lstStyle/>
                    <a:p>
                      <a:pPr algn="l"/>
                      <a:r>
                        <a:rPr lang="es-ES" sz="1200" u="none" strike="noStrike" kern="1200" baseline="0" dirty="0" smtClean="0"/>
                        <a:t>Peak performance</a:t>
                      </a:r>
                    </a:p>
                    <a:p>
                      <a:pPr algn="l"/>
                      <a:r>
                        <a:rPr lang="es-ES" sz="1200" u="none" strike="noStrike" kern="1200" baseline="0" dirty="0" smtClean="0"/>
                        <a:t>(</a:t>
                      </a:r>
                      <a:r>
                        <a:rPr lang="es-ES" sz="1200" u="none" strike="noStrike" kern="1200" baseline="0" dirty="0" err="1" smtClean="0"/>
                        <a:t>double</a:t>
                      </a:r>
                      <a:r>
                        <a:rPr lang="es-ES" sz="1200" u="none" strike="noStrike" kern="1200" baseline="0" dirty="0" smtClean="0"/>
                        <a:t> </a:t>
                      </a:r>
                      <a:r>
                        <a:rPr lang="es-ES" sz="1200" u="none" strike="noStrike" kern="1200" baseline="0" dirty="0" err="1" smtClean="0"/>
                        <a:t>precision</a:t>
                      </a:r>
                      <a:r>
                        <a:rPr lang="es-ES" sz="1200" u="none" strike="noStrike" kern="1200" baseline="0" dirty="0" smtClean="0"/>
                        <a:t>) (</a:t>
                      </a:r>
                      <a:r>
                        <a:rPr lang="es-ES" sz="1200" u="none" strike="noStrike" kern="1200" baseline="0" dirty="0" err="1" smtClean="0"/>
                        <a:t>GFlops</a:t>
                      </a:r>
                      <a:r>
                        <a:rPr lang="es-ES" sz="1200" u="none" strike="noStrike" kern="1200" baseline="0" dirty="0" smtClean="0"/>
                        <a:t>)</a:t>
                      </a:r>
                      <a:endParaRPr lang="es-E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665</a:t>
                      </a:r>
                      <a:endParaRPr lang="es-ES" sz="1200" dirty="0"/>
                    </a:p>
                  </a:txBody>
                  <a:tcPr anchor="ctr"/>
                </a:tc>
              </a:tr>
              <a:tr h="411729">
                <a:tc>
                  <a:txBody>
                    <a:bodyPr/>
                    <a:lstStyle/>
                    <a:p>
                      <a:pPr algn="l"/>
                      <a:r>
                        <a:rPr lang="es-ES" sz="1200" u="none" strike="noStrike" kern="1200" baseline="0" dirty="0" smtClean="0"/>
                        <a:t>Peak performance </a:t>
                      </a:r>
                    </a:p>
                    <a:p>
                      <a:pPr algn="l"/>
                      <a:r>
                        <a:rPr lang="es-ES" sz="1200" u="none" strike="noStrike" kern="1200" baseline="0" dirty="0" smtClean="0"/>
                        <a:t>(simple </a:t>
                      </a:r>
                      <a:r>
                        <a:rPr lang="es-ES" sz="1200" u="none" strike="noStrike" kern="1200" baseline="0" dirty="0" err="1" smtClean="0"/>
                        <a:t>precision</a:t>
                      </a:r>
                      <a:r>
                        <a:rPr lang="es-ES" sz="1200" u="none" strike="noStrike" kern="1200" baseline="0" dirty="0" smtClean="0"/>
                        <a:t>) (</a:t>
                      </a:r>
                      <a:r>
                        <a:rPr lang="es-ES" sz="1200" u="none" strike="noStrike" kern="1200" baseline="0" dirty="0" err="1" smtClean="0"/>
                        <a:t>GFlops</a:t>
                      </a:r>
                      <a:r>
                        <a:rPr lang="es-ES" sz="1200" u="none" strike="noStrike" kern="1200" baseline="0" dirty="0" smtClean="0"/>
                        <a:t>)</a:t>
                      </a:r>
                      <a:endParaRPr lang="es-E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u="none" strike="noStrike" kern="1200" baseline="0" dirty="0" smtClean="0"/>
                        <a:t>1331</a:t>
                      </a:r>
                      <a:endParaRPr lang="es-ES" sz="1200" dirty="0"/>
                    </a:p>
                  </a:txBody>
                  <a:tcPr anchor="ctr"/>
                </a:tc>
              </a:tr>
              <a:tr h="247037">
                <a:tc>
                  <a:txBody>
                    <a:bodyPr/>
                    <a:lstStyle/>
                    <a:p>
                      <a:pPr algn="l"/>
                      <a:r>
                        <a:rPr lang="es-ES" sz="1200" u="none" strike="noStrike" kern="1200" baseline="0" dirty="0" err="1" smtClean="0"/>
                        <a:t>Device</a:t>
                      </a:r>
                      <a:r>
                        <a:rPr lang="es-ES" sz="1200" u="none" strike="noStrike" kern="1200" baseline="0" dirty="0" smtClean="0"/>
                        <a:t> </a:t>
                      </a:r>
                      <a:r>
                        <a:rPr lang="es-ES" sz="1200" u="none" strike="noStrike" kern="1200" baseline="0" dirty="0" err="1" smtClean="0"/>
                        <a:t>memory</a:t>
                      </a:r>
                      <a:r>
                        <a:rPr lang="es-ES" sz="1200" u="none" strike="noStrike" kern="1200" baseline="0" dirty="0" smtClean="0"/>
                        <a:t> (GB)</a:t>
                      </a:r>
                      <a:endParaRPr lang="es-E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6</a:t>
                      </a:r>
                      <a:endParaRPr lang="es-ES" sz="1200" dirty="0"/>
                    </a:p>
                  </a:txBody>
                  <a:tcPr anchor="ctr"/>
                </a:tc>
              </a:tr>
              <a:tr h="247037">
                <a:tc>
                  <a:txBody>
                    <a:bodyPr/>
                    <a:lstStyle/>
                    <a:p>
                      <a:pPr algn="l"/>
                      <a:r>
                        <a:rPr lang="es-ES" sz="1200" u="none" strike="noStrike" kern="1200" baseline="0" dirty="0" err="1" smtClean="0"/>
                        <a:t>Clock</a:t>
                      </a:r>
                      <a:r>
                        <a:rPr lang="es-ES" sz="1200" u="none" strike="noStrike" kern="1200" baseline="0" dirty="0" smtClean="0"/>
                        <a:t> </a:t>
                      </a:r>
                      <a:r>
                        <a:rPr lang="es-ES" sz="1200" u="none" strike="noStrike" kern="1200" baseline="0" dirty="0" err="1" smtClean="0"/>
                        <a:t>rate</a:t>
                      </a:r>
                      <a:r>
                        <a:rPr lang="es-ES" sz="1200" u="none" strike="noStrike" kern="1200" baseline="0" dirty="0" smtClean="0"/>
                        <a:t> (GHz)</a:t>
                      </a:r>
                      <a:endParaRPr lang="es-E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1.3</a:t>
                      </a:r>
                      <a:endParaRPr lang="es-ES" sz="1200" dirty="0"/>
                    </a:p>
                  </a:txBody>
                  <a:tcPr anchor="ctr"/>
                </a:tc>
              </a:tr>
              <a:tr h="411729">
                <a:tc>
                  <a:txBody>
                    <a:bodyPr/>
                    <a:lstStyle/>
                    <a:p>
                      <a:pPr algn="l"/>
                      <a:r>
                        <a:rPr lang="es-ES" sz="1200" u="none" strike="noStrike" kern="1200" baseline="0" dirty="0" err="1" smtClean="0"/>
                        <a:t>Memory</a:t>
                      </a:r>
                      <a:r>
                        <a:rPr lang="es-ES" sz="1200" u="none" strike="noStrike" kern="1200" baseline="0" dirty="0" smtClean="0"/>
                        <a:t> </a:t>
                      </a:r>
                      <a:r>
                        <a:rPr lang="es-ES" sz="1200" u="none" strike="noStrike" kern="1200" baseline="0" dirty="0" err="1" smtClean="0"/>
                        <a:t>bandwidth</a:t>
                      </a:r>
                      <a:endParaRPr lang="es-ES" sz="1200" u="none" strike="noStrike" kern="1200" baseline="0" dirty="0" smtClean="0"/>
                    </a:p>
                    <a:p>
                      <a:pPr algn="l"/>
                      <a:r>
                        <a:rPr lang="es-ES" sz="1200" u="none" strike="noStrike" kern="1200" baseline="0" dirty="0" smtClean="0"/>
                        <a:t>(</a:t>
                      </a:r>
                      <a:r>
                        <a:rPr lang="es-ES" sz="1200" u="none" strike="noStrike" kern="1200" baseline="0" dirty="0" err="1" smtClean="0"/>
                        <a:t>GBytes</a:t>
                      </a:r>
                      <a:r>
                        <a:rPr lang="es-ES" sz="1200" u="none" strike="noStrike" kern="1200" baseline="0" dirty="0" smtClean="0"/>
                        <a:t>/</a:t>
                      </a:r>
                      <a:r>
                        <a:rPr lang="es-ES" sz="1200" u="none" strike="noStrike" kern="1200" baseline="0" dirty="0" err="1" smtClean="0"/>
                        <a:t>sec</a:t>
                      </a:r>
                      <a:r>
                        <a:rPr lang="es-ES" sz="1200" u="none" strike="noStrike" kern="1200" baseline="0" dirty="0" smtClean="0"/>
                        <a:t> )</a:t>
                      </a:r>
                      <a:endParaRPr lang="es-E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u="none" strike="noStrike" kern="1200" baseline="0" dirty="0" smtClean="0"/>
                        <a:t>177</a:t>
                      </a:r>
                      <a:endParaRPr lang="es-ES" sz="1200" dirty="0"/>
                    </a:p>
                  </a:txBody>
                  <a:tcPr anchor="ctr"/>
                </a:tc>
              </a:tr>
              <a:tr h="247037">
                <a:tc>
                  <a:txBody>
                    <a:bodyPr/>
                    <a:lstStyle/>
                    <a:p>
                      <a:pPr algn="l"/>
                      <a:r>
                        <a:rPr lang="es-ES" sz="1200" u="none" strike="noStrike" kern="1200" baseline="0" dirty="0" err="1" smtClean="0"/>
                        <a:t>Multiprocessors</a:t>
                      </a:r>
                      <a:endParaRPr lang="es-E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16</a:t>
                      </a:r>
                      <a:endParaRPr lang="es-ES" sz="1200" dirty="0"/>
                    </a:p>
                  </a:txBody>
                  <a:tcPr anchor="ctr"/>
                </a:tc>
              </a:tr>
              <a:tr h="247037">
                <a:tc>
                  <a:txBody>
                    <a:bodyPr/>
                    <a:lstStyle/>
                    <a:p>
                      <a:pPr algn="l"/>
                      <a:r>
                        <a:rPr lang="es-ES" sz="1200" u="none" strike="noStrike" kern="1200" baseline="0" dirty="0" smtClean="0"/>
                        <a:t>CUDA </a:t>
                      </a:r>
                      <a:r>
                        <a:rPr lang="es-ES" sz="1200" u="none" strike="noStrike" kern="1200" baseline="0" dirty="0" err="1" smtClean="0"/>
                        <a:t>cores</a:t>
                      </a:r>
                      <a:endParaRPr lang="es-E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512</a:t>
                      </a:r>
                      <a:endParaRPr lang="es-ES" sz="1200" dirty="0"/>
                    </a:p>
                  </a:txBody>
                  <a:tcPr anchor="ctr"/>
                </a:tc>
              </a:tr>
              <a:tr h="247037">
                <a:tc>
                  <a:txBody>
                    <a:bodyPr/>
                    <a:lstStyle/>
                    <a:p>
                      <a:pPr algn="l"/>
                      <a:r>
                        <a:rPr lang="es-ES" sz="1200" u="none" strike="noStrike" kern="1200" baseline="0" dirty="0" smtClean="0"/>
                        <a:t>Compute </a:t>
                      </a:r>
                      <a:r>
                        <a:rPr lang="es-ES" sz="1200" u="none" strike="noStrike" kern="1200" baseline="0" dirty="0" err="1" smtClean="0"/>
                        <a:t>Capability</a:t>
                      </a:r>
                      <a:endParaRPr lang="es-E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ES" sz="1200" dirty="0"/>
                    </a:p>
                  </a:txBody>
                  <a:tcPr anchor="ctr"/>
                </a:tc>
              </a:tr>
              <a:tr h="247037">
                <a:tc>
                  <a:txBody>
                    <a:bodyPr/>
                    <a:lstStyle/>
                    <a:p>
                      <a:pPr algn="l"/>
                      <a:r>
                        <a:rPr lang="es-ES" sz="1200" u="none" strike="noStrike" kern="1200" baseline="0" dirty="0" smtClean="0"/>
                        <a:t>Year </a:t>
                      </a:r>
                      <a:r>
                        <a:rPr lang="es-ES" sz="1200" u="none" strike="noStrike" kern="1200" baseline="0" dirty="0" err="1" smtClean="0"/>
                        <a:t>architecture</a:t>
                      </a:r>
                      <a:endParaRPr lang="es-E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2011</a:t>
                      </a:r>
                      <a:endParaRPr lang="es-ES" sz="1200" dirty="0"/>
                    </a:p>
                  </a:txBody>
                  <a:tcPr anchor="ctr"/>
                </a:tc>
              </a:tr>
              <a:tr h="247037">
                <a:tc>
                  <a:txBody>
                    <a:bodyPr/>
                    <a:lstStyle/>
                    <a:p>
                      <a:pPr algn="l"/>
                      <a:r>
                        <a:rPr lang="es-ES" sz="1200" u="none" strike="noStrike" kern="1200" baseline="0" dirty="0" smtClean="0"/>
                        <a:t>DRAM TYPE</a:t>
                      </a:r>
                      <a:endParaRPr lang="es-E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u="none" strike="noStrike" kern="1200" baseline="0" dirty="0" smtClean="0"/>
                        <a:t>GDDR5</a:t>
                      </a:r>
                      <a:endParaRPr lang="es-E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2494" y="1753176"/>
            <a:ext cx="488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rgbClr val="000066"/>
                </a:solidFill>
                <a:latin typeface="Calibri" pitchFamily="34" charset="0"/>
              </a:rPr>
              <a:t>GPU </a:t>
            </a:r>
            <a:r>
              <a:rPr lang="es-ES" sz="1800" dirty="0" err="1" smtClean="0">
                <a:solidFill>
                  <a:srgbClr val="000066"/>
                </a:solidFill>
                <a:latin typeface="Calibri" pitchFamily="34" charset="0"/>
              </a:rPr>
              <a:t>architecture</a:t>
            </a:r>
            <a:r>
              <a:rPr lang="es-ES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s-ES" sz="1800" dirty="0">
                <a:solidFill>
                  <a:srgbClr val="000066"/>
                </a:solidFill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CUDA programming interface)</a:t>
            </a:r>
          </a:p>
          <a:p>
            <a:endParaRPr lang="es-ES" sz="18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5063" y="1772816"/>
            <a:ext cx="3908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Multicore: Intel Xeon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E5620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(8 cores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)</a:t>
            </a:r>
          </a:p>
          <a:p>
            <a:pPr algn="ctr"/>
            <a:r>
              <a:rPr lang="es-ES" sz="1800" dirty="0">
                <a:solidFill>
                  <a:srgbClr val="000066"/>
                </a:solidFill>
                <a:latin typeface="Calibri" pitchFamily="34" charset="0"/>
              </a:rPr>
              <a:t>(</a:t>
            </a:r>
            <a:r>
              <a:rPr lang="es-ES" sz="1800" dirty="0" smtClean="0">
                <a:solidFill>
                  <a:srgbClr val="000066"/>
                </a:solidFill>
                <a:latin typeface="Calibri" pitchFamily="34" charset="0"/>
              </a:rPr>
              <a:t>2.4 </a:t>
            </a:r>
            <a:r>
              <a:rPr lang="es-ES" sz="1800" dirty="0">
                <a:solidFill>
                  <a:srgbClr val="000066"/>
                </a:solidFill>
                <a:latin typeface="Calibri" pitchFamily="34" charset="0"/>
              </a:rPr>
              <a:t>GHz, </a:t>
            </a:r>
            <a:r>
              <a:rPr lang="es-ES" sz="1800" dirty="0" smtClean="0">
                <a:solidFill>
                  <a:srgbClr val="000066"/>
                </a:solidFill>
                <a:latin typeface="Calibri" pitchFamily="34" charset="0"/>
              </a:rPr>
              <a:t>48 </a:t>
            </a:r>
            <a:r>
              <a:rPr lang="es-ES" sz="1800" dirty="0">
                <a:solidFill>
                  <a:srgbClr val="000066"/>
                </a:solidFill>
                <a:latin typeface="Calibri" pitchFamily="34" charset="0"/>
              </a:rPr>
              <a:t>GB RAM</a:t>
            </a:r>
            <a:r>
              <a:rPr lang="es-ES" sz="1800" dirty="0" smtClean="0">
                <a:solidFill>
                  <a:srgbClr val="000066"/>
                </a:solidFill>
                <a:latin typeface="Calibri" pitchFamily="34" charset="0"/>
              </a:rPr>
              <a:t>) </a:t>
            </a:r>
            <a:r>
              <a:rPr lang="es-ES" sz="1800" dirty="0" err="1" smtClean="0">
                <a:solidFill>
                  <a:srgbClr val="000066"/>
                </a:solidFill>
                <a:latin typeface="Calibri" pitchFamily="34" charset="0"/>
              </a:rPr>
              <a:t>under</a:t>
            </a:r>
            <a:r>
              <a:rPr lang="es-ES" sz="1800" dirty="0" smtClean="0">
                <a:solidFill>
                  <a:srgbClr val="000066"/>
                </a:solidFill>
                <a:latin typeface="Calibri" pitchFamily="34" charset="0"/>
              </a:rPr>
              <a:t> Linux.</a:t>
            </a:r>
          </a:p>
          <a:p>
            <a:pPr algn="ctr"/>
            <a:endParaRPr lang="en-US" sz="1800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s-ES" sz="1800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12" name="Picture 4" descr="http://blog.itechtalk.com/wp-content/2010/10/227-300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451" y="2852745"/>
            <a:ext cx="2162160" cy="216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Evaluation</a:t>
            </a:r>
            <a:r>
              <a:rPr lang="es-ES" dirty="0" smtClean="0"/>
              <a:t> of NLODT-P</a:t>
            </a:r>
            <a:endParaRPr lang="es-E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71217"/>
            <a:ext cx="5382421" cy="322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17103"/>
            <a:ext cx="237626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05942" y="1323372"/>
            <a:ext cx="2506418" cy="156966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libri" pitchFamily="34" charset="0"/>
              </a:rPr>
              <a:t>4 particles of </a:t>
            </a: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</a:rPr>
              <a:t>0.5µm </a:t>
            </a:r>
            <a:endParaRPr lang="en-US" sz="1600" b="1" dirty="0">
              <a:solidFill>
                <a:srgbClr val="002060"/>
              </a:solidFill>
              <a:latin typeface="Calibri" pitchFamily="34" charset="0"/>
              <a:sym typeface="Symbol"/>
            </a:endParaRPr>
          </a:p>
          <a:p>
            <a:r>
              <a:rPr lang="en-US" sz="1600" i="1" dirty="0">
                <a:solidFill>
                  <a:srgbClr val="002060"/>
                </a:solidFill>
                <a:latin typeface="Calibri" pitchFamily="34" charset="0"/>
                <a:sym typeface="Symbol"/>
              </a:rPr>
              <a:t>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= 0.633µm </a:t>
            </a:r>
          </a:p>
          <a:p>
            <a:r>
              <a:rPr lang="en-US" sz="1600" i="1" dirty="0">
                <a:solidFill>
                  <a:srgbClr val="002060"/>
                </a:solidFill>
                <a:latin typeface="Calibri" pitchFamily="34" charset="0"/>
              </a:rPr>
              <a:t>NA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 = 0.55 </a:t>
            </a:r>
          </a:p>
          <a:p>
            <a:r>
              <a:rPr lang="en-US" sz="1600" i="1" dirty="0" smtClean="0">
                <a:solidFill>
                  <a:srgbClr val="002060"/>
                </a:solidFill>
                <a:latin typeface="Calibri" pitchFamily="34" charset="0"/>
              </a:rPr>
              <a:t>Vol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= 200</a:t>
            </a:r>
            <a:r>
              <a:rPr lang="en-US" sz="1600" baseline="30000" dirty="0" smtClean="0">
                <a:solidFill>
                  <a:srgbClr val="002060"/>
                </a:solidFill>
                <a:latin typeface="Calibri" pitchFamily="34" charset="0"/>
              </a:rPr>
              <a:t>3-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280</a:t>
            </a:r>
            <a:r>
              <a:rPr lang="en-US" sz="1600" baseline="30000" dirty="0" smtClean="0">
                <a:solidFill>
                  <a:srgbClr val="002060"/>
                </a:solidFill>
                <a:latin typeface="Calibri" pitchFamily="34" charset="0"/>
              </a:rPr>
              <a:t>3</a:t>
            </a:r>
            <a:endParaRPr lang="en-US" sz="1600" baseline="300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1600" i="1" dirty="0">
                <a:solidFill>
                  <a:srgbClr val="002060"/>
                </a:solidFill>
                <a:latin typeface="Calibri" pitchFamily="34" charset="0"/>
              </a:rPr>
              <a:t>N</a:t>
            </a:r>
            <a:r>
              <a:rPr lang="en-US" sz="1600" i="1" baseline="-25000" dirty="0">
                <a:solidFill>
                  <a:srgbClr val="002060"/>
                </a:solidFill>
                <a:latin typeface="Calibri" pitchFamily="34" charset="0"/>
              </a:rPr>
              <a:t>h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 =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3</a:t>
            </a:r>
          </a:p>
          <a:p>
            <a:r>
              <a:rPr lang="en-US" sz="1600" i="1" dirty="0">
                <a:solidFill>
                  <a:srgbClr val="002060"/>
                </a:solidFill>
                <a:latin typeface="Calibri" pitchFamily="34" charset="0"/>
              </a:rPr>
              <a:t>i</a:t>
            </a:r>
            <a:r>
              <a:rPr lang="en-US" sz="1600" i="1" dirty="0" smtClean="0">
                <a:solidFill>
                  <a:srgbClr val="002060"/>
                </a:solidFill>
                <a:latin typeface="Calibri" pitchFamily="34" charset="0"/>
              </a:rPr>
              <a:t>terMax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=4</a:t>
            </a:r>
            <a:endParaRPr lang="es-ES" sz="16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53035"/>
            <a:ext cx="4608512" cy="277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6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71612"/>
            <a:ext cx="8207375" cy="4194175"/>
          </a:xfrm>
        </p:spPr>
        <p:txBody>
          <a:bodyPr/>
          <a:lstStyle/>
          <a:p>
            <a:pPr algn="just"/>
            <a:r>
              <a:rPr lang="en-US" sz="2000" b="1" dirty="0" smtClean="0"/>
              <a:t>A </a:t>
            </a:r>
            <a:r>
              <a:rPr lang="en-US" sz="2000" b="1" dirty="0"/>
              <a:t>physical model of Non-linear ODT for the application in </a:t>
            </a:r>
            <a:r>
              <a:rPr lang="en-US" sz="2000" b="1" dirty="0" err="1"/>
              <a:t>velocimetry</a:t>
            </a:r>
            <a:r>
              <a:rPr lang="en-US" sz="2000" b="1" dirty="0"/>
              <a:t> techniques has been implemented and evaluated over 3D prototypes of interest (</a:t>
            </a:r>
            <a:r>
              <a:rPr lang="en-US" sz="2000" b="1" dirty="0">
                <a:solidFill>
                  <a:srgbClr val="00B0F0"/>
                </a:solidFill>
              </a:rPr>
              <a:t>NLODT-P</a:t>
            </a:r>
            <a:r>
              <a:rPr lang="en-US" sz="2000" b="1" dirty="0" smtClean="0"/>
              <a:t>).</a:t>
            </a:r>
          </a:p>
          <a:p>
            <a:pPr lvl="2" algn="just"/>
            <a:r>
              <a:rPr lang="en-US" dirty="0" smtClean="0"/>
              <a:t>MATLAB </a:t>
            </a:r>
            <a:r>
              <a:rPr lang="en-US" dirty="0"/>
              <a:t>framework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productivity in the generation of codes</a:t>
            </a:r>
            <a:r>
              <a:rPr lang="en-US" dirty="0" smtClean="0"/>
              <a:t>.</a:t>
            </a:r>
          </a:p>
          <a:p>
            <a:pPr lvl="2" algn="just"/>
            <a:r>
              <a:rPr lang="en-US" dirty="0" smtClean="0"/>
              <a:t>Integration of GPU computing and MATLAB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Mex</a:t>
            </a:r>
            <a:r>
              <a:rPr lang="en-US" dirty="0" smtClean="0">
                <a:sym typeface="Wingdings" pitchFamily="2" charset="2"/>
              </a:rPr>
              <a:t>-files.</a:t>
            </a:r>
          </a:p>
          <a:p>
            <a:pPr lvl="2" algn="just"/>
            <a:r>
              <a:rPr lang="en-US" dirty="0" smtClean="0">
                <a:sym typeface="Wingdings" pitchFamily="2" charset="2"/>
              </a:rPr>
              <a:t>Illustration of a methodology for the development of scientific applications.</a:t>
            </a:r>
          </a:p>
          <a:p>
            <a:pPr lvl="2" algn="just"/>
            <a:r>
              <a:rPr lang="en-US" dirty="0" smtClean="0">
                <a:sym typeface="Wingdings" pitchFamily="2" charset="2"/>
              </a:rPr>
              <a:t>GPU memory is a limiting factor.</a:t>
            </a:r>
          </a:p>
          <a:p>
            <a:pPr lvl="1" algn="just"/>
            <a:r>
              <a:rPr lang="en-US" sz="1800" dirty="0" smtClean="0"/>
              <a:t>Future works: </a:t>
            </a:r>
            <a:r>
              <a:rPr lang="es-ES" sz="1800" dirty="0" err="1" smtClean="0"/>
              <a:t>distributed</a:t>
            </a:r>
            <a:r>
              <a:rPr lang="es-ES" sz="1800" dirty="0" smtClean="0"/>
              <a:t> </a:t>
            </a:r>
            <a:r>
              <a:rPr lang="es-ES" sz="1800" dirty="0" err="1" smtClean="0"/>
              <a:t>implementation</a:t>
            </a:r>
            <a:r>
              <a:rPr lang="es-ES" sz="1800" dirty="0" smtClean="0"/>
              <a:t>. </a:t>
            </a:r>
            <a:endParaRPr lang="es-ES" sz="1800" dirty="0"/>
          </a:p>
          <a:p>
            <a:pPr marL="457200" lvl="1" indent="0" algn="just">
              <a:buNone/>
            </a:pPr>
            <a:endParaRPr lang="es-ES" sz="1800" dirty="0"/>
          </a:p>
          <a:p>
            <a:pPr marL="800100" lvl="1" indent="-342900" algn="just">
              <a:buFont typeface="+mj-lt"/>
              <a:buAutoNum type="arabicPeriod"/>
            </a:pPr>
            <a:endParaRPr lang="en-US" dirty="0"/>
          </a:p>
          <a:p>
            <a:pPr marL="57150" indent="0" algn="just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C801-D18D-4B89-9908-00B9E5DD0210}" type="slidenum">
              <a:rPr lang="es-ES"/>
              <a:pPr/>
              <a:t>19</a:t>
            </a:fld>
            <a:endParaRPr lang="es-E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55650" y="836712"/>
            <a:ext cx="7632700" cy="387350"/>
          </a:xfrm>
        </p:spPr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2328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20" name="Content Placeholder 1"/>
          <p:cNvSpPr>
            <a:spLocks noGrp="1"/>
          </p:cNvSpPr>
          <p:nvPr>
            <p:ph idx="1"/>
          </p:nvPr>
        </p:nvSpPr>
        <p:spPr>
          <a:xfrm>
            <a:off x="467544" y="836712"/>
            <a:ext cx="7772400" cy="2592288"/>
          </a:xfrm>
        </p:spPr>
        <p:txBody>
          <a:bodyPr/>
          <a:lstStyle/>
          <a:p>
            <a:pPr marL="0" indent="0" algn="just">
              <a:buNone/>
            </a:pP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sz="2200" dirty="0" err="1" smtClean="0"/>
              <a:t>Introduction</a:t>
            </a:r>
            <a:endParaRPr lang="es-ES" sz="2200" dirty="0" smtClean="0"/>
          </a:p>
          <a:p>
            <a:pPr algn="just"/>
            <a:r>
              <a:rPr lang="en-US" sz="2200" kern="1200" dirty="0"/>
              <a:t>Non-Linear ODT model for locating particles (</a:t>
            </a:r>
            <a:r>
              <a:rPr lang="es-ES" sz="2200" dirty="0"/>
              <a:t>NLODT-P</a:t>
            </a:r>
            <a:r>
              <a:rPr lang="es-ES" sz="2200" dirty="0" smtClean="0"/>
              <a:t>)</a:t>
            </a:r>
          </a:p>
          <a:p>
            <a:pPr algn="just"/>
            <a:r>
              <a:rPr lang="es-ES" sz="2200" dirty="0" err="1" smtClean="0"/>
              <a:t>Methodology</a:t>
            </a:r>
            <a:r>
              <a:rPr lang="es-ES" sz="2200" dirty="0" smtClean="0"/>
              <a:t> </a:t>
            </a:r>
            <a:r>
              <a:rPr lang="es-ES" sz="2200" dirty="0" err="1" smtClean="0"/>
              <a:t>to</a:t>
            </a:r>
            <a:r>
              <a:rPr lang="es-ES" sz="2200" dirty="0" smtClean="0"/>
              <a:t> </a:t>
            </a:r>
            <a:r>
              <a:rPr lang="es-ES" sz="2200" dirty="0" err="1" smtClean="0"/>
              <a:t>develop</a:t>
            </a:r>
            <a:r>
              <a:rPr lang="es-ES" sz="2200" dirty="0" smtClean="0"/>
              <a:t> </a:t>
            </a:r>
            <a:r>
              <a:rPr lang="es-ES" sz="2200" dirty="0" err="1" smtClean="0"/>
              <a:t>models</a:t>
            </a:r>
            <a:endParaRPr lang="es-ES" sz="2200" dirty="0" smtClean="0"/>
          </a:p>
          <a:p>
            <a:pPr algn="just"/>
            <a:r>
              <a:rPr lang="es-ES" sz="2200" dirty="0"/>
              <a:t>GPU </a:t>
            </a:r>
            <a:r>
              <a:rPr lang="es-ES" sz="2200" dirty="0" err="1"/>
              <a:t>computing</a:t>
            </a:r>
            <a:r>
              <a:rPr lang="es-ES" sz="2200" dirty="0"/>
              <a:t> (Forward </a:t>
            </a:r>
            <a:r>
              <a:rPr lang="es-ES" sz="2200" dirty="0" err="1" smtClean="0"/>
              <a:t>procedure</a:t>
            </a:r>
            <a:r>
              <a:rPr lang="es-ES" sz="2200" dirty="0" smtClean="0"/>
              <a:t>)</a:t>
            </a:r>
            <a:endParaRPr lang="es-ES" sz="2200" dirty="0"/>
          </a:p>
          <a:p>
            <a:pPr algn="just"/>
            <a:r>
              <a:rPr lang="es-ES" sz="2200" dirty="0" err="1" smtClean="0"/>
              <a:t>Validation</a:t>
            </a:r>
            <a:r>
              <a:rPr lang="es-ES" sz="2200" dirty="0" smtClean="0"/>
              <a:t> </a:t>
            </a:r>
            <a:r>
              <a:rPr lang="es-ES" sz="2200" dirty="0"/>
              <a:t>of NLODT-P</a:t>
            </a:r>
            <a:endParaRPr lang="es-ES" sz="2200" dirty="0" smtClean="0"/>
          </a:p>
          <a:p>
            <a:pPr algn="just"/>
            <a:r>
              <a:rPr lang="es-ES" sz="2200" dirty="0" err="1"/>
              <a:t>Evaluation</a:t>
            </a:r>
            <a:r>
              <a:rPr lang="es-ES" sz="2200" dirty="0"/>
              <a:t> of </a:t>
            </a:r>
            <a:r>
              <a:rPr lang="es-ES" sz="2200" dirty="0" smtClean="0"/>
              <a:t>NLODT-P</a:t>
            </a:r>
          </a:p>
          <a:p>
            <a:pPr algn="just"/>
            <a:r>
              <a:rPr lang="es-ES" sz="2200" dirty="0" err="1" smtClean="0"/>
              <a:t>Conclusions</a:t>
            </a:r>
            <a:endParaRPr lang="es-ES" sz="2200" dirty="0" smtClean="0"/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55650" y="737394"/>
            <a:ext cx="7632700" cy="387350"/>
          </a:xfrm>
        </p:spPr>
        <p:txBody>
          <a:bodyPr/>
          <a:lstStyle/>
          <a:p>
            <a:r>
              <a:rPr lang="es-ES" dirty="0" err="1" smtClean="0"/>
              <a:t>Outline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5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392017"/>
          </a:xfrm>
        </p:spPr>
        <p:txBody>
          <a:bodyPr/>
          <a:lstStyle/>
          <a:p>
            <a:pPr algn="just"/>
            <a:r>
              <a:rPr lang="es-ES" sz="2000" b="1" dirty="0" err="1" smtClean="0">
                <a:solidFill>
                  <a:srgbClr val="002060"/>
                </a:solidFill>
              </a:rPr>
              <a:t>Distributed</a:t>
            </a:r>
            <a:r>
              <a:rPr lang="es-ES" sz="2000" b="1" dirty="0" smtClean="0">
                <a:solidFill>
                  <a:srgbClr val="002060"/>
                </a:solidFill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</a:rPr>
              <a:t>version</a:t>
            </a:r>
            <a:r>
              <a:rPr lang="es-ES" sz="2000" b="1" dirty="0" smtClean="0">
                <a:solidFill>
                  <a:srgbClr val="002060"/>
                </a:solidFill>
              </a:rPr>
              <a:t> of Forward</a:t>
            </a:r>
          </a:p>
          <a:p>
            <a:pPr algn="just"/>
            <a:endParaRPr lang="en-US" sz="2200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20</a:t>
            </a:fld>
            <a:endParaRPr lang="es-ES" dirty="0"/>
          </a:p>
        </p:txBody>
      </p:sp>
      <p:sp>
        <p:nvSpPr>
          <p:cNvPr id="21" name="TextBox 20"/>
          <p:cNvSpPr txBox="1"/>
          <p:nvPr/>
        </p:nvSpPr>
        <p:spPr>
          <a:xfrm>
            <a:off x="683568" y="2060848"/>
            <a:ext cx="7920880" cy="3539430"/>
          </a:xfrm>
          <a:prstGeom prst="rect">
            <a:avLst/>
          </a:prstGeom>
          <a:solidFill>
            <a:srgbClr val="ABCAF7">
              <a:alpha val="50000"/>
            </a:srgbClr>
          </a:solidFill>
          <a:ln w="28575">
            <a:solidFill>
              <a:srgbClr val="003686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indent="0" algn="just">
              <a:buFont typeface="Arial" pitchFamily="34" charset="0"/>
              <a:buNone/>
              <a:defRPr sz="1600" b="1">
                <a:solidFill>
                  <a:srgbClr val="003686"/>
                </a:solidFill>
                <a:latin typeface="Calibri" pitchFamily="34" charset="0"/>
              </a:defRPr>
            </a:lvl1pPr>
          </a:lstStyle>
          <a:p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23" name="Title 3"/>
          <p:cNvSpPr txBox="1">
            <a:spLocks/>
          </p:cNvSpPr>
          <p:nvPr/>
        </p:nvSpPr>
        <p:spPr bwMode="auto">
          <a:xfrm>
            <a:off x="1717300" y="3930025"/>
            <a:ext cx="5591004" cy="400110"/>
          </a:xfrm>
          <a:prstGeom prst="rect">
            <a:avLst/>
          </a:prstGeom>
          <a:solidFill>
            <a:srgbClr val="003686">
              <a:alpha val="50000"/>
            </a:srgbClr>
          </a:solidFill>
          <a:ln w="28575">
            <a:solidFill>
              <a:srgbClr val="00368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rgbClr val="000066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176"/>
                </a:solidFill>
                <a:latin typeface="ZapfHumnst Dm BT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176"/>
                </a:solidFill>
                <a:latin typeface="ZapfHumnst Dm BT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176"/>
                </a:solidFill>
                <a:latin typeface="ZapfHumnst Dm BT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176"/>
                </a:solidFill>
                <a:latin typeface="ZapfHumnst Dm BT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176"/>
                </a:solidFill>
                <a:latin typeface="ZapfHumnst Dm BT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176"/>
                </a:solidFill>
                <a:latin typeface="ZapfHumnst Dm BT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176"/>
                </a:solidFill>
                <a:latin typeface="ZapfHumnst Dm BT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176"/>
                </a:solidFill>
                <a:latin typeface="ZapfHumnst Dm BT"/>
              </a:defRPr>
            </a:lvl9pPr>
          </a:lstStyle>
          <a:p>
            <a:r>
              <a:rPr lang="es-ES" sz="2000" kern="1200" dirty="0" err="1" smtClean="0">
                <a:ea typeface="+mn-ea"/>
                <a:cs typeface="+mn-cs"/>
              </a:rPr>
              <a:t>Hybrid</a:t>
            </a:r>
            <a:r>
              <a:rPr lang="es-ES" sz="2000" kern="1200" dirty="0" smtClean="0">
                <a:ea typeface="+mn-ea"/>
                <a:cs typeface="+mn-cs"/>
              </a:rPr>
              <a:t> </a:t>
            </a:r>
            <a:r>
              <a:rPr lang="es-ES" sz="2000" kern="1200" dirty="0" err="1" smtClean="0">
                <a:ea typeface="+mn-ea"/>
                <a:cs typeface="+mn-cs"/>
              </a:rPr>
              <a:t>Implementation</a:t>
            </a:r>
            <a:r>
              <a:rPr lang="es-ES" sz="2000" kern="1200" dirty="0" smtClean="0">
                <a:ea typeface="+mn-ea"/>
                <a:cs typeface="+mn-cs"/>
              </a:rPr>
              <a:t> (BCG-3DH)</a:t>
            </a:r>
            <a:endParaRPr lang="es-ES" sz="2000" kern="12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3244" y="2476348"/>
            <a:ext cx="3024336" cy="830997"/>
          </a:xfrm>
          <a:prstGeom prst="rect">
            <a:avLst/>
          </a:prstGeom>
          <a:solidFill>
            <a:srgbClr val="FFFFFF">
              <a:alpha val="50000"/>
            </a:srgbClr>
          </a:solidFill>
          <a:ln w="28575">
            <a:solidFill>
              <a:srgbClr val="003686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indent="0" algn="just">
              <a:buFont typeface="Arial" pitchFamily="34" charset="0"/>
              <a:buNone/>
              <a:defRPr sz="1600" b="1">
                <a:solidFill>
                  <a:srgbClr val="003686"/>
                </a:solidFill>
                <a:latin typeface="Calibri" pitchFamily="34" charset="0"/>
              </a:defRPr>
            </a:lvl1pPr>
          </a:lstStyle>
          <a:p>
            <a:endParaRPr lang="es-ES" dirty="0" smtClean="0"/>
          </a:p>
          <a:p>
            <a:pPr algn="ctr"/>
            <a:r>
              <a:rPr lang="es-ES" dirty="0" err="1" smtClean="0"/>
              <a:t>MultiGPU</a:t>
            </a:r>
            <a:r>
              <a:rPr lang="es-ES" dirty="0" smtClean="0"/>
              <a:t> </a:t>
            </a:r>
            <a:r>
              <a:rPr lang="es-ES" dirty="0" err="1" smtClean="0"/>
              <a:t>Implementation</a:t>
            </a:r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25" name="Rectangle 24"/>
          <p:cNvSpPr/>
          <p:nvPr/>
        </p:nvSpPr>
        <p:spPr>
          <a:xfrm>
            <a:off x="4932040" y="2476348"/>
            <a:ext cx="3571508" cy="830997"/>
          </a:xfrm>
          <a:prstGeom prst="rect">
            <a:avLst/>
          </a:prstGeom>
          <a:solidFill>
            <a:srgbClr val="FFFFFF">
              <a:alpha val="50000"/>
            </a:srgbClr>
          </a:solidFill>
          <a:ln w="28575">
            <a:solidFill>
              <a:srgbClr val="003686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None/>
            </a:pPr>
            <a:endParaRPr lang="es-ES" sz="1600" b="1" dirty="0">
              <a:solidFill>
                <a:srgbClr val="003686"/>
              </a:solidFill>
              <a:latin typeface="Calibri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es-ES" sz="1600" b="1" dirty="0" err="1" smtClean="0">
                <a:solidFill>
                  <a:srgbClr val="003686"/>
                </a:solidFill>
                <a:latin typeface="Calibri" pitchFamily="34" charset="0"/>
              </a:rPr>
              <a:t>Multicore</a:t>
            </a:r>
            <a:r>
              <a:rPr lang="es-ES" sz="1600" b="1" dirty="0" smtClean="0">
                <a:solidFill>
                  <a:srgbClr val="003686"/>
                </a:solidFill>
                <a:latin typeface="Calibri" pitchFamily="34" charset="0"/>
              </a:rPr>
              <a:t> CPU </a:t>
            </a:r>
            <a:r>
              <a:rPr lang="es-ES" sz="1600" b="1" dirty="0" err="1" smtClean="0">
                <a:solidFill>
                  <a:srgbClr val="003686"/>
                </a:solidFill>
                <a:latin typeface="Calibri" pitchFamily="34" charset="0"/>
              </a:rPr>
              <a:t>Implementation</a:t>
            </a:r>
            <a:endParaRPr lang="es-ES" sz="1600" b="1" dirty="0" smtClean="0">
              <a:solidFill>
                <a:srgbClr val="003686"/>
              </a:solidFill>
              <a:latin typeface="Calibri" pitchFamily="34" charset="0"/>
            </a:endParaRPr>
          </a:p>
          <a:p>
            <a:pPr algn="ctr">
              <a:buFont typeface="Arial" pitchFamily="34" charset="0"/>
              <a:buNone/>
            </a:pPr>
            <a:endParaRPr lang="es-ES" sz="1600" b="1" dirty="0">
              <a:solidFill>
                <a:srgbClr val="003686"/>
              </a:solidFill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24" idx="2"/>
            <a:endCxn id="23" idx="0"/>
          </p:cNvCxnSpPr>
          <p:nvPr/>
        </p:nvCxnSpPr>
        <p:spPr>
          <a:xfrm>
            <a:off x="2725412" y="3307345"/>
            <a:ext cx="1787390" cy="62268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2"/>
            <a:endCxn id="23" idx="0"/>
          </p:cNvCxnSpPr>
          <p:nvPr/>
        </p:nvCxnSpPr>
        <p:spPr>
          <a:xfrm flipH="1">
            <a:off x="4512802" y="3307345"/>
            <a:ext cx="2204992" cy="62268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55976" y="266101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012160" y="4305290"/>
            <a:ext cx="2491388" cy="707886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b="1" i="1" dirty="0" err="1" smtClean="0">
                <a:solidFill>
                  <a:srgbClr val="04132A"/>
                </a:solidFill>
                <a:latin typeface="Calibri" pitchFamily="34" charset="0"/>
              </a:rPr>
              <a:t>Solve</a:t>
            </a:r>
            <a:r>
              <a:rPr lang="es-ES" sz="2000" b="1" i="1" dirty="0" smtClean="0">
                <a:solidFill>
                  <a:srgbClr val="04132A"/>
                </a:solidFill>
                <a:latin typeface="Calibri" pitchFamily="34" charset="0"/>
              </a:rPr>
              <a:t> </a:t>
            </a:r>
            <a:r>
              <a:rPr lang="es-ES" sz="2000" b="1" i="1" dirty="0" err="1" smtClean="0">
                <a:solidFill>
                  <a:srgbClr val="04132A"/>
                </a:solidFill>
                <a:latin typeface="Calibri" pitchFamily="34" charset="0"/>
              </a:rPr>
              <a:t>larger</a:t>
            </a:r>
            <a:r>
              <a:rPr lang="es-ES" sz="2000" b="1" i="1" dirty="0" smtClean="0">
                <a:solidFill>
                  <a:srgbClr val="04132A"/>
                </a:solidFill>
                <a:latin typeface="Calibri" pitchFamily="34" charset="0"/>
              </a:rPr>
              <a:t> </a:t>
            </a:r>
            <a:r>
              <a:rPr lang="es-ES" sz="2000" b="1" i="1" dirty="0" err="1" smtClean="0">
                <a:solidFill>
                  <a:srgbClr val="04132A"/>
                </a:solidFill>
                <a:latin typeface="Calibri" pitchFamily="34" charset="0"/>
              </a:rPr>
              <a:t>problems</a:t>
            </a:r>
            <a:endParaRPr lang="es-ES" sz="2000" b="1" i="1" dirty="0" smtClean="0">
              <a:solidFill>
                <a:srgbClr val="04132A"/>
              </a:solidFill>
              <a:latin typeface="Calibri" pitchFamily="34" charset="0"/>
            </a:endParaRPr>
          </a:p>
          <a:p>
            <a:r>
              <a:rPr lang="es-ES" sz="2000" b="1" i="1" dirty="0" err="1" smtClean="0">
                <a:solidFill>
                  <a:srgbClr val="04132A"/>
                </a:solidFill>
                <a:latin typeface="Calibri" pitchFamily="34" charset="0"/>
              </a:rPr>
              <a:t>Runtime</a:t>
            </a:r>
            <a:r>
              <a:rPr lang="es-ES" sz="2000" b="1" i="1" dirty="0" smtClean="0">
                <a:solidFill>
                  <a:srgbClr val="04132A"/>
                </a:solidFill>
                <a:latin typeface="Calibri" pitchFamily="34" charset="0"/>
              </a:rPr>
              <a:t> </a:t>
            </a:r>
            <a:r>
              <a:rPr lang="es-ES" sz="2000" b="1" i="1" dirty="0" err="1" smtClean="0">
                <a:solidFill>
                  <a:srgbClr val="04132A"/>
                </a:solidFill>
                <a:latin typeface="Calibri" pitchFamily="34" charset="0"/>
              </a:rPr>
              <a:t>is</a:t>
            </a:r>
            <a:r>
              <a:rPr lang="es-ES" sz="2000" b="1" i="1" dirty="0" smtClean="0">
                <a:solidFill>
                  <a:srgbClr val="04132A"/>
                </a:solidFill>
                <a:latin typeface="Calibri" pitchFamily="34" charset="0"/>
              </a:rPr>
              <a:t> </a:t>
            </a:r>
            <a:r>
              <a:rPr lang="es-ES" sz="2000" b="1" i="1" dirty="0" err="1" smtClean="0">
                <a:solidFill>
                  <a:srgbClr val="04132A"/>
                </a:solidFill>
                <a:latin typeface="Calibri" pitchFamily="34" charset="0"/>
              </a:rPr>
              <a:t>reduced</a:t>
            </a:r>
            <a:endParaRPr lang="es-ES" sz="2000" b="1" i="1" dirty="0" smtClean="0">
              <a:solidFill>
                <a:srgbClr val="04132A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2839" y="2955424"/>
            <a:ext cx="799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</a:rPr>
              <a:t>CUDA</a:t>
            </a:r>
            <a:endParaRPr lang="es-ES" sz="2000" b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12282" y="2955424"/>
            <a:ext cx="362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>
                <a:latin typeface="Calibri" pitchFamily="34" charset="0"/>
              </a:rPr>
              <a:t>Message</a:t>
            </a:r>
            <a:r>
              <a:rPr lang="es-ES" sz="2000" b="1" dirty="0">
                <a:latin typeface="Calibri" pitchFamily="34" charset="0"/>
              </a:rPr>
              <a:t> </a:t>
            </a:r>
            <a:r>
              <a:rPr lang="es-ES" sz="2000" b="1" dirty="0" err="1">
                <a:latin typeface="Calibri" pitchFamily="34" charset="0"/>
              </a:rPr>
              <a:t>Passing</a:t>
            </a:r>
            <a:r>
              <a:rPr lang="es-ES" sz="2000" b="1" dirty="0">
                <a:latin typeface="Calibri" pitchFamily="34" charset="0"/>
              </a:rPr>
              <a:t> Interface (MPI)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755650" y="836712"/>
            <a:ext cx="7632700" cy="387350"/>
          </a:xfrm>
        </p:spPr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24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107504" y="1369423"/>
            <a:ext cx="8553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Runtime (s) of 1000 iterations of the BCG-3DH using </a:t>
            </a:r>
          </a:p>
          <a:p>
            <a:pPr algn="ctr"/>
            <a:r>
              <a:rPr lang="es-ES" sz="2200" dirty="0">
                <a:solidFill>
                  <a:srgbClr val="000066"/>
                </a:solidFill>
                <a:latin typeface="Calibri" pitchFamily="34" charset="0"/>
              </a:rPr>
              <a:t>8GPUs+8CPUs versus 8GPUs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69" y="2271712"/>
            <a:ext cx="8174961" cy="367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5621178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latin typeface="Calibri" pitchFamily="34" charset="0"/>
              </a:rPr>
              <a:t>Vol</a:t>
            </a:r>
            <a:endParaRPr lang="es-ES" sz="2000" b="1" dirty="0">
              <a:latin typeface="Calibri" pitchFamily="34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755650" y="836712"/>
            <a:ext cx="7632700" cy="387350"/>
          </a:xfrm>
        </p:spPr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14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096963"/>
            <a:ext cx="7632700" cy="387350"/>
          </a:xfrm>
        </p:spPr>
        <p:txBody>
          <a:bodyPr/>
          <a:lstStyle/>
          <a:p>
            <a:r>
              <a:rPr lang="es-ES"/>
              <a:t>Contraportada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6E203-5EEC-4628-A54D-5ABC34A7FA23}" type="slidenum">
              <a:rPr lang="es-ES"/>
              <a:pPr/>
              <a:t>22</a:t>
            </a:fld>
            <a:endParaRPr lang="es-ES"/>
          </a:p>
        </p:txBody>
      </p:sp>
      <p:pic>
        <p:nvPicPr>
          <p:cNvPr id="20484" name="Picture 4" descr="cu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D:\Users\usuario\Desktop\CONGRESOS Y REVISTAS\CONGRESOS\HPCS\presentacion HPCS\Figures\grants\Etiqueta 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8999" y="4018290"/>
            <a:ext cx="1649195" cy="796406"/>
          </a:xfrm>
          <a:prstGeom prst="rect">
            <a:avLst/>
          </a:prstGeom>
          <a:noFill/>
        </p:spPr>
      </p:pic>
      <p:pic>
        <p:nvPicPr>
          <p:cNvPr id="7" name="101 Marcador de posición de imagen" descr="Junta de Andalucía"/>
          <p:cNvPicPr>
            <a:picLocks noChangeAspect="1"/>
          </p:cNvPicPr>
          <p:nvPr/>
        </p:nvPicPr>
        <p:blipFill>
          <a:blip r:embed="rId5" cstate="print"/>
          <a:srcRect l="47696"/>
          <a:stretch>
            <a:fillRect/>
          </a:stretch>
        </p:blipFill>
        <p:spPr>
          <a:xfrm>
            <a:off x="5004048" y="4018290"/>
            <a:ext cx="832211" cy="796406"/>
          </a:xfrm>
          <a:prstGeom prst="rect">
            <a:avLst/>
          </a:prstGeom>
        </p:spPr>
      </p:pic>
      <p:pic>
        <p:nvPicPr>
          <p:cNvPr id="10" name="Picture 6" descr="Supercomputacion Algoritm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859571"/>
            <a:ext cx="1296144" cy="451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051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392017"/>
          </a:xfrm>
        </p:spPr>
        <p:txBody>
          <a:bodyPr/>
          <a:lstStyle/>
          <a:p>
            <a:r>
              <a:rPr lang="es-ES" sz="2000" b="1" dirty="0" smtClean="0"/>
              <a:t>ODT</a:t>
            </a:r>
            <a:r>
              <a:rPr lang="es-ES" sz="2000" b="1" dirty="0"/>
              <a:t> </a:t>
            </a:r>
            <a:r>
              <a:rPr lang="es-ES" sz="2000" b="1" dirty="0" err="1" smtClean="0"/>
              <a:t>characteristics</a:t>
            </a:r>
            <a:r>
              <a:rPr lang="es-ES" sz="2000" b="1" dirty="0" smtClean="0"/>
              <a:t>: </a:t>
            </a:r>
            <a:endParaRPr lang="es-ES" sz="2000" b="1" dirty="0"/>
          </a:p>
          <a:p>
            <a:pPr lvl="1" algn="just"/>
            <a:r>
              <a:rPr lang="en-US" sz="1800" dirty="0"/>
              <a:t>ODT has been recently introduced in several </a:t>
            </a:r>
            <a:r>
              <a:rPr lang="en-US" sz="1800" dirty="0" smtClean="0"/>
              <a:t>fields</a:t>
            </a:r>
            <a:r>
              <a:rPr lang="es-ES" sz="1800" dirty="0"/>
              <a:t>. </a:t>
            </a:r>
            <a:endParaRPr lang="en-US" sz="1800" dirty="0">
              <a:cs typeface="Arial" pitchFamily="34" charset="0"/>
            </a:endParaRPr>
          </a:p>
          <a:p>
            <a:pPr lvl="1" algn="just"/>
            <a:r>
              <a:rPr lang="en-US" sz="1800" dirty="0" smtClean="0"/>
              <a:t>High </a:t>
            </a:r>
            <a:r>
              <a:rPr lang="en-US" sz="1800" dirty="0"/>
              <a:t>accuracy with non-damaging radiation and its imaging capability to recover information from the </a:t>
            </a:r>
            <a:r>
              <a:rPr lang="en-US" sz="1800" dirty="0" smtClean="0"/>
              <a:t>object.</a:t>
            </a:r>
            <a:endParaRPr lang="es-E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650" y="737394"/>
            <a:ext cx="7632700" cy="387350"/>
          </a:xfrm>
        </p:spPr>
        <p:txBody>
          <a:bodyPr/>
          <a:lstStyle/>
          <a:p>
            <a:r>
              <a:rPr lang="es-ES" dirty="0" err="1" smtClean="0"/>
              <a:t>Optical</a:t>
            </a:r>
            <a:r>
              <a:rPr lang="es-ES" dirty="0" smtClean="0"/>
              <a:t> </a:t>
            </a:r>
            <a:r>
              <a:rPr lang="es-ES" dirty="0" err="1" smtClean="0"/>
              <a:t>Diffraction</a:t>
            </a:r>
            <a:r>
              <a:rPr lang="es-ES" dirty="0" smtClean="0"/>
              <a:t> </a:t>
            </a:r>
            <a:r>
              <a:rPr lang="es-ES" dirty="0" err="1" smtClean="0"/>
              <a:t>Tomography</a:t>
            </a:r>
            <a:r>
              <a:rPr lang="es-ES" dirty="0" smtClean="0"/>
              <a:t> (ODT)</a:t>
            </a:r>
            <a:endParaRPr lang="es-E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79" y="3068960"/>
            <a:ext cx="5133886" cy="30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3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400" dirty="0" err="1" smtClean="0"/>
              <a:t>Optical</a:t>
            </a:r>
            <a:r>
              <a:rPr lang="es-ES" sz="2400" dirty="0" smtClean="0"/>
              <a:t> </a:t>
            </a:r>
            <a:r>
              <a:rPr lang="es-ES" sz="2400" dirty="0" err="1" smtClean="0"/>
              <a:t>Diffraction</a:t>
            </a:r>
            <a:r>
              <a:rPr lang="es-ES" sz="2400" dirty="0" smtClean="0"/>
              <a:t> </a:t>
            </a:r>
            <a:r>
              <a:rPr lang="es-ES" sz="2400" dirty="0" err="1" smtClean="0"/>
              <a:t>Tomography</a:t>
            </a:r>
            <a:r>
              <a:rPr lang="es-ES" sz="2400" dirty="0" smtClean="0"/>
              <a:t> (ODT)</a:t>
            </a:r>
            <a:endParaRPr lang="es-ES" sz="2400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4975" y="2135184"/>
            <a:ext cx="945532" cy="108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6" y="2340534"/>
            <a:ext cx="11620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ight Arrow 23"/>
          <p:cNvSpPr/>
          <p:nvPr/>
        </p:nvSpPr>
        <p:spPr>
          <a:xfrm rot="5400000" flipV="1">
            <a:off x="2313201" y="3748955"/>
            <a:ext cx="586290" cy="23730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1800" kern="0" dirty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093255"/>
            <a:ext cx="1967513" cy="147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642798" y="1867757"/>
            <a:ext cx="1655390" cy="400110"/>
          </a:xfrm>
          <a:prstGeom prst="rect">
            <a:avLst/>
          </a:prstGeom>
          <a:solidFill>
            <a:srgbClr val="FFFFFF">
              <a:alpha val="50000"/>
            </a:srgbClr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indent="0" algn="ctr">
              <a:buFont typeface="Arial" pitchFamily="34" charset="0"/>
              <a:buNone/>
              <a:defRPr sz="2000" b="1">
                <a:solidFill>
                  <a:srgbClr val="003686"/>
                </a:solidFill>
                <a:latin typeface="Calibri" pitchFamily="34" charset="0"/>
              </a:defRPr>
            </a:lvl1pPr>
          </a:lstStyle>
          <a:p>
            <a:r>
              <a:rPr lang="es-ES" dirty="0"/>
              <a:t>2D </a:t>
            </a:r>
            <a:r>
              <a:rPr lang="es-ES" dirty="0" err="1"/>
              <a:t>holograms</a:t>
            </a:r>
            <a:endParaRPr lang="es-ES" dirty="0"/>
          </a:p>
        </p:txBody>
      </p:sp>
      <p:sp>
        <p:nvSpPr>
          <p:cNvPr id="27" name="TextBox 26"/>
          <p:cNvSpPr txBox="1"/>
          <p:nvPr/>
        </p:nvSpPr>
        <p:spPr>
          <a:xfrm>
            <a:off x="53267" y="3356992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600" b="1">
                <a:latin typeface="Calibri" pitchFamily="34" charset="0"/>
              </a:defRPr>
            </a:lvl1pPr>
          </a:lstStyle>
          <a:p>
            <a:r>
              <a:rPr lang="es-ES" dirty="0"/>
              <a:t>Laser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68" y="4302693"/>
            <a:ext cx="2195450" cy="16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73" y="2477529"/>
            <a:ext cx="11620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52991" y="3709187"/>
            <a:ext cx="1926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</a:rPr>
              <a:t>ODT techniques </a:t>
            </a:r>
            <a:endParaRPr lang="es-E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4975" y="2135184"/>
            <a:ext cx="945532" cy="108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6" y="2340534"/>
            <a:ext cx="11620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8" name="Right Arrow 17"/>
          <p:cNvSpPr/>
          <p:nvPr/>
        </p:nvSpPr>
        <p:spPr>
          <a:xfrm rot="5400000" flipV="1">
            <a:off x="2313201" y="3748955"/>
            <a:ext cx="586290" cy="23730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1800" kern="0" dirty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093255"/>
            <a:ext cx="1967513" cy="147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2798" y="1867757"/>
            <a:ext cx="1655390" cy="400110"/>
          </a:xfrm>
          <a:prstGeom prst="rect">
            <a:avLst/>
          </a:prstGeom>
          <a:solidFill>
            <a:srgbClr val="FFFFFF">
              <a:alpha val="50000"/>
            </a:srgbClr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indent="0" algn="ctr">
              <a:buFont typeface="Arial" pitchFamily="34" charset="0"/>
              <a:buNone/>
              <a:defRPr sz="2000" b="1">
                <a:solidFill>
                  <a:srgbClr val="003686"/>
                </a:solidFill>
                <a:latin typeface="Calibri" pitchFamily="34" charset="0"/>
              </a:defRPr>
            </a:lvl1pPr>
          </a:lstStyle>
          <a:p>
            <a:r>
              <a:rPr lang="es-ES" dirty="0"/>
              <a:t>2D </a:t>
            </a:r>
            <a:r>
              <a:rPr lang="es-ES" dirty="0" err="1"/>
              <a:t>holograms</a:t>
            </a:r>
            <a:endParaRPr lang="es-ES" dirty="0"/>
          </a:p>
        </p:txBody>
      </p:sp>
      <p:sp>
        <p:nvSpPr>
          <p:cNvPr id="69" name="TextBox 68"/>
          <p:cNvSpPr txBox="1"/>
          <p:nvPr/>
        </p:nvSpPr>
        <p:spPr>
          <a:xfrm>
            <a:off x="53267" y="3356992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600" b="1">
                <a:latin typeface="Calibri" pitchFamily="34" charset="0"/>
              </a:defRPr>
            </a:lvl1pPr>
          </a:lstStyle>
          <a:p>
            <a:r>
              <a:rPr lang="es-ES" dirty="0"/>
              <a:t>Laser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68" y="4302693"/>
            <a:ext cx="2195450" cy="16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73" y="2477529"/>
            <a:ext cx="11620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2991" y="3709187"/>
            <a:ext cx="1926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</a:rPr>
              <a:t>ODT techniques </a:t>
            </a:r>
            <a:endParaRPr lang="es-ES" sz="2000" b="1" dirty="0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55976" y="1628800"/>
            <a:ext cx="3673567" cy="1456164"/>
            <a:chOff x="4355976" y="1628800"/>
            <a:chExt cx="3673567" cy="1456164"/>
          </a:xfrm>
        </p:grpSpPr>
        <p:pic>
          <p:nvPicPr>
            <p:cNvPr id="24" name="Imagen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1628800"/>
              <a:ext cx="1941014" cy="1456164"/>
            </a:xfrm>
            <a:prstGeom prst="rect">
              <a:avLst/>
            </a:prstGeom>
          </p:spPr>
        </p:pic>
        <p:sp>
          <p:nvSpPr>
            <p:cNvPr id="13" name="47 CuadroTexto"/>
            <p:cNvSpPr txBox="1"/>
            <p:nvPr/>
          </p:nvSpPr>
          <p:spPr>
            <a:xfrm>
              <a:off x="5815230" y="1844824"/>
              <a:ext cx="2214313" cy="70788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28575">
              <a:noFill/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indent="0" algn="ctr">
                <a:buFont typeface="Arial" pitchFamily="34" charset="0"/>
                <a:buNone/>
                <a:defRPr sz="2000" b="1">
                  <a:solidFill>
                    <a:srgbClr val="003686"/>
                  </a:solidFill>
                  <a:latin typeface="Calibri" pitchFamily="34" charset="0"/>
                </a:defRPr>
              </a:lvl1pPr>
            </a:lstStyle>
            <a:p>
              <a:r>
                <a:rPr lang="en-US" dirty="0"/>
                <a:t>A priori</a:t>
              </a:r>
            </a:p>
            <a:p>
              <a:r>
                <a:rPr lang="en-US" dirty="0"/>
                <a:t>information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642798" y="1556792"/>
            <a:ext cx="7249682" cy="2152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7835484" y="1556792"/>
            <a:ext cx="97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INPUTS</a:t>
            </a:r>
          </a:p>
        </p:txBody>
      </p:sp>
      <p:sp>
        <p:nvSpPr>
          <p:cNvPr id="23" name="43 CuadroTexto"/>
          <p:cNvSpPr txBox="1"/>
          <p:nvPr/>
        </p:nvSpPr>
        <p:spPr>
          <a:xfrm>
            <a:off x="4096953" y="4889900"/>
            <a:ext cx="4611514" cy="369332"/>
          </a:xfrm>
          <a:prstGeom prst="rect">
            <a:avLst/>
          </a:prstGeom>
          <a:solidFill>
            <a:srgbClr val="003686">
              <a:alpha val="50000"/>
            </a:srgbClr>
          </a:solidFill>
          <a:ln w="28575">
            <a:solidFill>
              <a:srgbClr val="00368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ctr">
              <a:defRPr b="1" baseline="0">
                <a:solidFill>
                  <a:srgbClr val="000066"/>
                </a:solidFill>
                <a:latin typeface="Calibri" pitchFamily="34" charset="0"/>
              </a:defRPr>
            </a:lvl1pPr>
            <a:lvl2pPr algn="ctr">
              <a:defRPr sz="3600">
                <a:solidFill>
                  <a:srgbClr val="005176"/>
                </a:solidFill>
              </a:defRPr>
            </a:lvl2pPr>
            <a:lvl3pPr algn="ctr">
              <a:defRPr sz="3600">
                <a:solidFill>
                  <a:srgbClr val="005176"/>
                </a:solidFill>
              </a:defRPr>
            </a:lvl3pPr>
            <a:lvl4pPr algn="ctr">
              <a:defRPr sz="3600">
                <a:solidFill>
                  <a:srgbClr val="005176"/>
                </a:solidFill>
              </a:defRPr>
            </a:lvl4pPr>
            <a:lvl5pPr algn="ctr">
              <a:defRPr sz="3600">
                <a:solidFill>
                  <a:srgbClr val="005176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176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176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176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176"/>
                </a:solidFill>
              </a:defRPr>
            </a:lvl9pPr>
          </a:lstStyle>
          <a:p>
            <a:r>
              <a:rPr lang="en-US" sz="1800" dirty="0" smtClean="0"/>
              <a:t>Set </a:t>
            </a:r>
            <a:r>
              <a:rPr lang="en-US" sz="1800" dirty="0"/>
              <a:t>of seeding particle locations</a:t>
            </a:r>
            <a:endParaRPr lang="es-ES" sz="1800" dirty="0"/>
          </a:p>
        </p:txBody>
      </p:sp>
      <p:sp>
        <p:nvSpPr>
          <p:cNvPr id="19" name="Rectangle 18"/>
          <p:cNvSpPr/>
          <p:nvPr/>
        </p:nvSpPr>
        <p:spPr>
          <a:xfrm>
            <a:off x="1560964" y="4183035"/>
            <a:ext cx="7331515" cy="2152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7739727" y="4302693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OUTPUT</a:t>
            </a:r>
            <a:endParaRPr lang="es-ES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3717" y="2571402"/>
            <a:ext cx="283475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Diameter of the particles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Refractive </a:t>
            </a:r>
            <a:r>
              <a:rPr lang="en-US" sz="1600" b="1" dirty="0">
                <a:latin typeface="Calibri" pitchFamily="34" charset="0"/>
              </a:rPr>
              <a:t>index of </a:t>
            </a:r>
            <a:r>
              <a:rPr lang="en-US" sz="1600" b="1" dirty="0" smtClean="0">
                <a:latin typeface="Calibri" pitchFamily="34" charset="0"/>
              </a:rPr>
              <a:t>particles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</a:rPr>
              <a:t>Fluid </a:t>
            </a:r>
            <a:r>
              <a:rPr lang="es-ES" sz="1600" b="1" dirty="0" err="1" smtClean="0">
                <a:latin typeface="Calibri" pitchFamily="34" charset="0"/>
              </a:rPr>
              <a:t>refractive</a:t>
            </a:r>
            <a:r>
              <a:rPr lang="es-ES" sz="1600" b="1" dirty="0" smtClean="0">
                <a:latin typeface="Calibri" pitchFamily="34" charset="0"/>
              </a:rPr>
              <a:t> </a:t>
            </a:r>
            <a:r>
              <a:rPr lang="es-ES" sz="1600" b="1" dirty="0" err="1" smtClean="0">
                <a:latin typeface="Calibri" pitchFamily="34" charset="0"/>
              </a:rPr>
              <a:t>index</a:t>
            </a:r>
            <a:endParaRPr lang="es-ES" sz="1600" b="1" dirty="0" smtClean="0">
              <a:latin typeface="Calibri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755650" y="836712"/>
            <a:ext cx="7632700" cy="387350"/>
          </a:xfrm>
        </p:spPr>
        <p:txBody>
          <a:bodyPr>
            <a:normAutofit fontScale="90000"/>
          </a:bodyPr>
          <a:lstStyle/>
          <a:p>
            <a:r>
              <a:rPr lang="es-ES" sz="2400" dirty="0" err="1" smtClean="0"/>
              <a:t>Optical</a:t>
            </a:r>
            <a:r>
              <a:rPr lang="es-ES" sz="2400" dirty="0" smtClean="0"/>
              <a:t> </a:t>
            </a:r>
            <a:r>
              <a:rPr lang="es-ES" sz="2400" dirty="0" err="1" smtClean="0"/>
              <a:t>Diffraction</a:t>
            </a:r>
            <a:r>
              <a:rPr lang="es-ES" sz="2400" dirty="0" smtClean="0"/>
              <a:t> </a:t>
            </a:r>
            <a:r>
              <a:rPr lang="es-ES" sz="2400" dirty="0" err="1" smtClean="0"/>
              <a:t>Tomography</a:t>
            </a:r>
            <a:r>
              <a:rPr lang="es-ES" sz="2400" dirty="0" smtClean="0"/>
              <a:t> (ODT)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462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3" grpId="0" animBg="1"/>
      <p:bldP spid="19" grpId="0" animBg="1"/>
      <p:bldP spid="20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2000" dirty="0" smtClean="0">
              <a:sym typeface="Wingdings" pitchFamily="2" charset="2"/>
            </a:endParaRPr>
          </a:p>
          <a:p>
            <a:pPr algn="just"/>
            <a:endParaRPr lang="en-US" sz="2000" dirty="0" smtClean="0">
              <a:sym typeface="Wingdings" pitchFamily="2" charset="2"/>
            </a:endParaRPr>
          </a:p>
          <a:p>
            <a:pPr algn="just"/>
            <a:endParaRPr lang="en-US" sz="2000" dirty="0" smtClean="0">
              <a:sym typeface="Wingdings" pitchFamily="2" charset="2"/>
            </a:endParaRPr>
          </a:p>
          <a:p>
            <a:pPr marL="0" indent="0" algn="just">
              <a:buNone/>
            </a:pPr>
            <a:endParaRPr lang="en-US" sz="2000" dirty="0" smtClean="0">
              <a:sym typeface="Wingdings" pitchFamily="2" charset="2"/>
            </a:endParaRPr>
          </a:p>
          <a:p>
            <a:pPr marL="0" indent="0" algn="just">
              <a:buNone/>
            </a:pPr>
            <a:endParaRPr lang="en-US" sz="2000" dirty="0" smtClean="0">
              <a:sym typeface="Wingdings" pitchFamily="2" charset="2"/>
            </a:endParaRPr>
          </a:p>
          <a:p>
            <a:pPr marL="0" indent="0" algn="just">
              <a:buNone/>
            </a:pPr>
            <a:endParaRPr lang="en-US" sz="2000" dirty="0" smtClean="0">
              <a:sym typeface="Wingdings" pitchFamily="2" charset="2"/>
            </a:endParaRPr>
          </a:p>
          <a:p>
            <a:pPr algn="just"/>
            <a:r>
              <a:rPr lang="en-US" sz="2000" dirty="0" smtClean="0"/>
              <a:t>NLODT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s-ES" sz="2000" dirty="0" err="1" smtClean="0"/>
              <a:t>Preliminary</a:t>
            </a:r>
            <a:r>
              <a:rPr lang="es-ES" sz="2000" dirty="0" smtClean="0"/>
              <a:t> </a:t>
            </a:r>
            <a:r>
              <a:rPr lang="es-ES" sz="2000" dirty="0" err="1" smtClean="0"/>
              <a:t>model</a:t>
            </a:r>
            <a:r>
              <a:rPr lang="es-ES" sz="2000" dirty="0" smtClean="0"/>
              <a:t> </a:t>
            </a:r>
            <a:r>
              <a:rPr lang="es-ES" sz="2000" dirty="0"/>
              <a:t>2D (</a:t>
            </a:r>
            <a:r>
              <a:rPr lang="es-ES" sz="2000" dirty="0" err="1"/>
              <a:t>proposed</a:t>
            </a:r>
            <a:r>
              <a:rPr lang="es-ES" sz="2000" dirty="0"/>
              <a:t> </a:t>
            </a:r>
            <a:r>
              <a:rPr lang="es-ES" sz="2000" dirty="0" err="1"/>
              <a:t>by</a:t>
            </a:r>
            <a:r>
              <a:rPr lang="es-ES" sz="2000" dirty="0"/>
              <a:t> </a:t>
            </a:r>
            <a:r>
              <a:rPr lang="en-US" sz="2000" dirty="0"/>
              <a:t>J. Lobera and J.M. Coupland)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ym typeface="Wingdings" pitchFamily="2" charset="2"/>
              </a:rPr>
              <a:t>High computational cost</a:t>
            </a:r>
            <a:r>
              <a:rPr lang="en-US" sz="2000" b="1" dirty="0" smtClean="0">
                <a:sym typeface="Wingdings" pitchFamily="2" charset="2"/>
              </a:rPr>
              <a:t>.</a:t>
            </a:r>
          </a:p>
          <a:p>
            <a:pPr lvl="1" algn="just"/>
            <a:r>
              <a:rPr lang="en-US" sz="1800" dirty="0">
                <a:sym typeface="Wingdings" pitchFamily="2" charset="2"/>
              </a:rPr>
              <a:t>The resolution of </a:t>
            </a:r>
            <a:r>
              <a:rPr lang="en-US" sz="1800" b="1" dirty="0"/>
              <a:t>large</a:t>
            </a:r>
            <a:r>
              <a:rPr lang="en-US" sz="1800" dirty="0"/>
              <a:t> and s</a:t>
            </a:r>
            <a:r>
              <a:rPr lang="en-US" sz="1800" b="1" dirty="0"/>
              <a:t>parse</a:t>
            </a:r>
            <a:r>
              <a:rPr lang="en-US" sz="1800" dirty="0"/>
              <a:t> linear systems of equations of </a:t>
            </a:r>
            <a:r>
              <a:rPr lang="en-US" sz="1800" b="1" dirty="0"/>
              <a:t>complex numbers </a:t>
            </a:r>
            <a:r>
              <a:rPr lang="en-US" sz="1800" dirty="0"/>
              <a:t>in </a:t>
            </a:r>
            <a:r>
              <a:rPr lang="en-US" sz="1800" b="1" dirty="0"/>
              <a:t>double precision </a:t>
            </a:r>
            <a:r>
              <a:rPr lang="en-US" sz="1800" dirty="0" smtClean="0"/>
              <a:t>was required.</a:t>
            </a:r>
            <a:endParaRPr lang="en-US" sz="1800" b="1" dirty="0" smtClean="0">
              <a:sym typeface="Wingdings" pitchFamily="2" charset="2"/>
            </a:endParaRPr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400" dirty="0" err="1"/>
              <a:t>Optical</a:t>
            </a:r>
            <a:r>
              <a:rPr lang="es-ES" sz="2400" dirty="0"/>
              <a:t> </a:t>
            </a:r>
            <a:r>
              <a:rPr lang="es-ES" sz="2400" dirty="0" err="1" smtClean="0"/>
              <a:t>Diffraction</a:t>
            </a:r>
            <a:r>
              <a:rPr lang="es-ES" sz="2400" dirty="0" smtClean="0"/>
              <a:t> </a:t>
            </a:r>
            <a:r>
              <a:rPr lang="es-ES" sz="2400" dirty="0" err="1"/>
              <a:t>Tomography</a:t>
            </a:r>
            <a:r>
              <a:rPr lang="es-ES" sz="2400" dirty="0"/>
              <a:t> (ODT)</a:t>
            </a:r>
            <a:endParaRPr lang="es-ES" sz="2400" b="1" dirty="0"/>
          </a:p>
        </p:txBody>
      </p:sp>
      <p:sp>
        <p:nvSpPr>
          <p:cNvPr id="5" name="50 CuadroTexto"/>
          <p:cNvSpPr txBox="1"/>
          <p:nvPr/>
        </p:nvSpPr>
        <p:spPr>
          <a:xfrm>
            <a:off x="1043608" y="1689590"/>
            <a:ext cx="2834018" cy="1323439"/>
          </a:xfrm>
          <a:prstGeom prst="rect">
            <a:avLst/>
          </a:prstGeom>
          <a:solidFill>
            <a:srgbClr val="FFFFFF">
              <a:alpha val="50000"/>
            </a:srgbClr>
          </a:solidFill>
          <a:ln w="28575">
            <a:solidFill>
              <a:srgbClr val="003686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indent="0" algn="just">
              <a:buFont typeface="Arial" pitchFamily="34" charset="0"/>
              <a:buNone/>
              <a:defRPr sz="1600" b="1">
                <a:solidFill>
                  <a:srgbClr val="003686"/>
                </a:solidFill>
                <a:latin typeface="Calibri" pitchFamily="34" charset="0"/>
              </a:defRPr>
            </a:lvl1pPr>
          </a:lstStyle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Linear Optical Diffraction Tomography (LODT)</a:t>
            </a:r>
          </a:p>
          <a:p>
            <a:pPr algn="ctr"/>
            <a:endParaRPr lang="es-ES" sz="2000" dirty="0"/>
          </a:p>
        </p:txBody>
      </p:sp>
      <p:sp>
        <p:nvSpPr>
          <p:cNvPr id="6" name="50 CuadroTexto"/>
          <p:cNvSpPr txBox="1"/>
          <p:nvPr/>
        </p:nvSpPr>
        <p:spPr>
          <a:xfrm>
            <a:off x="4932040" y="1689590"/>
            <a:ext cx="2834018" cy="1323439"/>
          </a:xfrm>
          <a:prstGeom prst="rect">
            <a:avLst/>
          </a:prstGeom>
          <a:solidFill>
            <a:srgbClr val="FFFFFF">
              <a:alpha val="50000"/>
            </a:srgbClr>
          </a:solidFill>
          <a:ln w="28575">
            <a:solidFill>
              <a:srgbClr val="003686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indent="0" algn="just">
              <a:buFont typeface="Arial" pitchFamily="34" charset="0"/>
              <a:buNone/>
              <a:defRPr sz="1600" b="1">
                <a:solidFill>
                  <a:srgbClr val="003686"/>
                </a:solidFill>
                <a:latin typeface="Calibri" pitchFamily="34" charset="0"/>
              </a:defRPr>
            </a:lvl1pPr>
          </a:lstStyle>
          <a:p>
            <a:pPr algn="ctr"/>
            <a:r>
              <a:rPr lang="en-US" sz="2000" dirty="0" smtClean="0"/>
              <a:t>Non Linear Optical Diffraction Tomography (NLODT)</a:t>
            </a:r>
          </a:p>
          <a:p>
            <a:pPr algn="ctr"/>
            <a:endParaRPr lang="es-E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67536" y="2716962"/>
            <a:ext cx="302433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Overcome the problems of multiple scattering in LODT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H</a:t>
            </a:r>
            <a:r>
              <a:rPr lang="en-US" sz="1600" b="1" dirty="0" smtClean="0">
                <a:latin typeface="Calibri" pitchFamily="34" charset="0"/>
              </a:rPr>
              <a:t>igh fidelity images </a:t>
            </a:r>
            <a:endParaRPr lang="en-US" sz="1600" b="1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8" name="43 CuadroTexto"/>
          <p:cNvSpPr txBox="1"/>
          <p:nvPr/>
        </p:nvSpPr>
        <p:spPr>
          <a:xfrm>
            <a:off x="1571868" y="5301208"/>
            <a:ext cx="6194189" cy="646331"/>
          </a:xfrm>
          <a:prstGeom prst="rect">
            <a:avLst/>
          </a:prstGeom>
          <a:solidFill>
            <a:srgbClr val="003686">
              <a:alpha val="50000"/>
            </a:srgbClr>
          </a:solidFill>
          <a:ln w="28575">
            <a:solidFill>
              <a:srgbClr val="00368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ctr">
              <a:defRPr b="1" baseline="0">
                <a:solidFill>
                  <a:srgbClr val="000066"/>
                </a:solidFill>
                <a:latin typeface="Calibri" pitchFamily="34" charset="0"/>
              </a:defRPr>
            </a:lvl1pPr>
            <a:lvl2pPr algn="ctr">
              <a:defRPr sz="3600">
                <a:solidFill>
                  <a:srgbClr val="005176"/>
                </a:solidFill>
              </a:defRPr>
            </a:lvl2pPr>
            <a:lvl3pPr algn="ctr">
              <a:defRPr sz="3600">
                <a:solidFill>
                  <a:srgbClr val="005176"/>
                </a:solidFill>
              </a:defRPr>
            </a:lvl3pPr>
            <a:lvl4pPr algn="ctr">
              <a:defRPr sz="3600">
                <a:solidFill>
                  <a:srgbClr val="005176"/>
                </a:solidFill>
              </a:defRPr>
            </a:lvl4pPr>
            <a:lvl5pPr algn="ctr">
              <a:defRPr sz="3600">
                <a:solidFill>
                  <a:srgbClr val="005176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176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176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176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176"/>
                </a:solidFill>
              </a:defRPr>
            </a:lvl9pPr>
          </a:lstStyle>
          <a:p>
            <a:r>
              <a:rPr lang="en-US" sz="1800" dirty="0" smtClean="0"/>
              <a:t>Implementation and validation of a 3D NLODT model for the location of particles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5278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200" dirty="0" smtClean="0"/>
              <a:t>Helmholtz </a:t>
            </a:r>
            <a:r>
              <a:rPr lang="en-US" sz="2200" dirty="0"/>
              <a:t>equation :</a:t>
            </a:r>
          </a:p>
          <a:p>
            <a:endParaRPr lang="es-ES" dirty="0"/>
          </a:p>
          <a:p>
            <a:pPr marL="0" indent="0" algn="just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kern="1200" dirty="0"/>
              <a:t>Non-Linear ODT </a:t>
            </a:r>
            <a:r>
              <a:rPr lang="en-US" sz="2400" kern="1200" dirty="0" smtClean="0"/>
              <a:t>model for locating particles (</a:t>
            </a:r>
            <a:r>
              <a:rPr lang="es-ES" sz="2400" dirty="0" smtClean="0"/>
              <a:t>NLODT-P)</a:t>
            </a:r>
            <a:endParaRPr lang="es-E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47502" y="1962334"/>
                <a:ext cx="8036688" cy="439736"/>
              </a:xfrm>
              <a:prstGeom prst="rect">
                <a:avLst/>
              </a:prstGeom>
              <a:ln w="31750"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s-ES" sz="20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𝛻</m:t>
                        </m:r>
                        <m:r>
                          <a:rPr lang="es-ES" sz="2000" i="1" baseline="3000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s-E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s-E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s-E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s-ES" sz="2000" i="1" baseline="-2500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  <m:sub/>
                          <m:sup>
                            <m:r>
                              <a:rPr lang="es-E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s-E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s-E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ES" sz="2000" b="1" i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𝐫</m:t>
                            </m:r>
                          </m:e>
                        </m:d>
                      </m:e>
                    </m:d>
                    <m:r>
                      <a:rPr lang="es-ES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s-ES" sz="2000" b="0" i="1" baseline="-2500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s-ES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s-ES" sz="2000" b="1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𝐫</m:t>
                    </m:r>
                    <m:r>
                      <a:rPr lang="es-ES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)=</m:t>
                    </m:r>
                    <m:r>
                      <a:rPr lang="es-ES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s-ES" sz="2000" b="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ES" sz="2000" b="1" i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</m:d>
                    <m:r>
                      <a:rPr lang="es-ES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s-ES" sz="2000" b="0" i="1" baseline="-2500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s-ES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s-ES" sz="20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𝐫</m:t>
                    </m:r>
                    <m:r>
                      <a:rPr lang="es-ES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E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s-ES" sz="2000" dirty="0" err="1">
                    <a:solidFill>
                      <a:srgbClr val="002060"/>
                    </a:solidFill>
                    <a:latin typeface="Calibri" pitchFamily="34" charset="0"/>
                  </a:rPr>
                  <a:t>where</a:t>
                </a:r>
                <a:r>
                  <a:rPr lang="es-ES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s-E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s-E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s-E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s-ES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d>
                        <m:r>
                          <a:rPr lang="es-E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s-E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sSubSup>
                      <m:sSubSupPr>
                        <m:ctrlPr>
                          <a:rPr lang="es-E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s-E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s-ES" sz="2000" i="1" baseline="-2500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b/>
                      <m:sup>
                        <m:r>
                          <a:rPr lang="es-E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s-ES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s-ES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s-ES" sz="2000" b="0" i="1" baseline="3000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2</m:t>
                    </m:r>
                    <m:d>
                      <m:dPr>
                        <m:ctrlPr>
                          <a:rPr lang="es-ES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ES" sz="2000" b="1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</m:d>
                    <m:r>
                      <a:rPr lang="es-ES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endParaRPr lang="es-E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02" y="1962334"/>
                <a:ext cx="8036688" cy="439736"/>
              </a:xfrm>
              <a:prstGeom prst="rect">
                <a:avLst/>
              </a:prstGeom>
              <a:blipFill rotWithShape="1">
                <a:blip r:embed="rId3"/>
                <a:stretch>
                  <a:fillRect b="-15584"/>
                </a:stretch>
              </a:blipFill>
              <a:ln w="3175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96004" y="2537609"/>
            <a:ext cx="43588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just">
              <a:buNone/>
            </a:pPr>
            <a:r>
              <a:rPr lang="en-US" sz="1400" i="1" dirty="0" err="1">
                <a:solidFill>
                  <a:srgbClr val="002060"/>
                </a:solidFill>
                <a:latin typeface="Cambria" pitchFamily="18" charset="0"/>
              </a:rPr>
              <a:t>E</a:t>
            </a:r>
            <a:r>
              <a:rPr lang="en-US" sz="1400" i="1" baseline="-25000" dirty="0" err="1">
                <a:solidFill>
                  <a:srgbClr val="002060"/>
                </a:solidFill>
                <a:latin typeface="Cambria" pitchFamily="18" charset="0"/>
              </a:rPr>
              <a:t>r</a:t>
            </a:r>
            <a:r>
              <a:rPr lang="en-US" sz="1400" i="1" baseline="-25000" dirty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Cambria" pitchFamily="18" charset="0"/>
              </a:rPr>
              <a:t>(</a:t>
            </a:r>
            <a:r>
              <a:rPr lang="en-US" sz="1400" b="1" dirty="0">
                <a:solidFill>
                  <a:srgbClr val="002060"/>
                </a:solidFill>
                <a:latin typeface="Cambria" pitchFamily="18" charset="0"/>
              </a:rPr>
              <a:t>r</a:t>
            </a:r>
            <a:r>
              <a:rPr lang="en-US" sz="1400" dirty="0">
                <a:solidFill>
                  <a:srgbClr val="002060"/>
                </a:solidFill>
                <a:latin typeface="Cambria" pitchFamily="18" charset="0"/>
              </a:rPr>
              <a:t>)</a:t>
            </a:r>
            <a:r>
              <a:rPr lang="en-US" sz="140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sz="1400" dirty="0">
                <a:solidFill>
                  <a:srgbClr val="002060"/>
                </a:solidFill>
              </a:rPr>
              <a:t>illuminating field. 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1400" i="1" dirty="0" err="1" smtClean="0">
                <a:solidFill>
                  <a:srgbClr val="002060"/>
                </a:solidFill>
                <a:latin typeface="Cambria" pitchFamily="18" charset="0"/>
              </a:rPr>
              <a:t>E</a:t>
            </a:r>
            <a:r>
              <a:rPr lang="en-US" sz="1400" i="1" baseline="-25000" dirty="0" err="1" smtClean="0">
                <a:solidFill>
                  <a:srgbClr val="002060"/>
                </a:solidFill>
                <a:latin typeface="Cambria" pitchFamily="18" charset="0"/>
              </a:rPr>
              <a:t>s</a:t>
            </a:r>
            <a:r>
              <a:rPr lang="en-US" sz="1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Cambria" pitchFamily="18" charset="0"/>
              </a:rPr>
              <a:t>(</a:t>
            </a:r>
            <a:r>
              <a:rPr lang="en-US" sz="1400" b="1" dirty="0" smtClean="0">
                <a:solidFill>
                  <a:srgbClr val="002060"/>
                </a:solidFill>
                <a:latin typeface="Cambria" pitchFamily="18" charset="0"/>
              </a:rPr>
              <a:t>r</a:t>
            </a:r>
            <a:r>
              <a:rPr lang="en-US" sz="1400" dirty="0" smtClean="0">
                <a:solidFill>
                  <a:srgbClr val="002060"/>
                </a:solidFill>
                <a:latin typeface="Cambria" pitchFamily="18" charset="0"/>
              </a:rPr>
              <a:t>) </a:t>
            </a:r>
            <a:r>
              <a:rPr lang="en-US" sz="1400" dirty="0" smtClean="0">
                <a:solidFill>
                  <a:srgbClr val="002060"/>
                </a:solidFill>
                <a:sym typeface="Wingdings" pitchFamily="2" charset="2"/>
              </a:rPr>
              <a:t> S</a:t>
            </a:r>
            <a:r>
              <a:rPr lang="en-US" sz="1400" dirty="0" smtClean="0">
                <a:solidFill>
                  <a:srgbClr val="002060"/>
                </a:solidFill>
              </a:rPr>
              <a:t>cattering field.</a:t>
            </a:r>
          </a:p>
          <a:p>
            <a:pPr marL="0" indent="0" algn="just">
              <a:buNone/>
            </a:pPr>
            <a:r>
              <a:rPr lang="en-US" sz="1400" i="1" dirty="0" smtClean="0">
                <a:solidFill>
                  <a:srgbClr val="002060"/>
                </a:solidFill>
                <a:latin typeface="Cambria" pitchFamily="18" charset="0"/>
              </a:rPr>
              <a:t>n</a:t>
            </a:r>
            <a:r>
              <a:rPr lang="en-US" sz="1400" dirty="0" smtClean="0">
                <a:solidFill>
                  <a:srgbClr val="002060"/>
                </a:solidFill>
                <a:latin typeface="Cambria" pitchFamily="18" charset="0"/>
              </a:rPr>
              <a:t> (</a:t>
            </a:r>
            <a:r>
              <a:rPr lang="en-US" sz="1400" b="1" dirty="0" smtClean="0">
                <a:solidFill>
                  <a:srgbClr val="002060"/>
                </a:solidFill>
                <a:latin typeface="Cambria" pitchFamily="18" charset="0"/>
              </a:rPr>
              <a:t>r</a:t>
            </a:r>
            <a:r>
              <a:rPr lang="en-US" sz="1400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r>
              <a:rPr lang="en-US" sz="1400" dirty="0" smtClean="0">
                <a:solidFill>
                  <a:srgbClr val="002060"/>
                </a:solidFill>
              </a:rPr>
              <a:t>  </a:t>
            </a:r>
            <a:r>
              <a:rPr lang="en-US" sz="1400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sz="1400" dirty="0" smtClean="0">
                <a:solidFill>
                  <a:srgbClr val="002060"/>
                </a:solidFill>
              </a:rPr>
              <a:t> Refractive index of the object to reconstruct.</a:t>
            </a:r>
          </a:p>
          <a:p>
            <a:pPr marL="0" indent="0" algn="just">
              <a:buNone/>
            </a:pPr>
            <a:r>
              <a:rPr lang="en-US" sz="1400" i="1" dirty="0" smtClean="0">
                <a:solidFill>
                  <a:srgbClr val="002060"/>
                </a:solidFill>
                <a:latin typeface="Cambria" pitchFamily="18" charset="0"/>
              </a:rPr>
              <a:t>f</a:t>
            </a:r>
            <a:r>
              <a:rPr lang="en-US" sz="14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Cambria" pitchFamily="18" charset="0"/>
              </a:rPr>
              <a:t>(</a:t>
            </a:r>
            <a:r>
              <a:rPr lang="en-US" sz="1400" b="1" dirty="0">
                <a:solidFill>
                  <a:srgbClr val="002060"/>
                </a:solidFill>
                <a:latin typeface="Cambria" pitchFamily="18" charset="0"/>
              </a:rPr>
              <a:t>r</a:t>
            </a:r>
            <a:r>
              <a:rPr lang="en-US" sz="1400" dirty="0">
                <a:solidFill>
                  <a:srgbClr val="002060"/>
                </a:solidFill>
                <a:latin typeface="Cambria" pitchFamily="18" charset="0"/>
              </a:rPr>
              <a:t>)</a:t>
            </a:r>
            <a:r>
              <a:rPr lang="en-US" sz="1400" dirty="0">
                <a:solidFill>
                  <a:srgbClr val="002060"/>
                </a:solidFill>
              </a:rPr>
              <a:t>   </a:t>
            </a:r>
            <a:r>
              <a:rPr lang="en-US" sz="1400" dirty="0">
                <a:solidFill>
                  <a:srgbClr val="002060"/>
                </a:solidFill>
                <a:sym typeface="Wingdings" pitchFamily="2" charset="2"/>
              </a:rPr>
              <a:t>Scattering potential.</a:t>
            </a:r>
            <a:endParaRPr lang="es-ES" sz="1400" dirty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49048" y="4983925"/>
                <a:ext cx="6879336" cy="839269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d>
                        <m:dPr>
                          <m:ctrlPr>
                            <a:rPr lang="es-E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2000" b="1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𝐫</m:t>
                          </m:r>
                        </m:e>
                      </m:d>
                      <m:r>
                        <a:rPr lang="es-ES" sz="2000" b="0" i="1" baseline="3000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s-ES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E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E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s-E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s-E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es-ES" sz="2000" i="1" baseline="-2500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/>
                            <m:sup>
                              <m:r>
                                <a:rPr lang="es-E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d>
                        <m:dPr>
                          <m:ctrlPr>
                            <a:rPr lang="es-ES" sz="2000" b="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2000" b="1" i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𝐫</m:t>
                          </m:r>
                        </m:e>
                      </m:d>
                      <m:r>
                        <a:rPr lang="es-ES" sz="2000" b="0" i="1" baseline="3000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  <m:sSubSup>
                        <m:sSubSupPr>
                          <m:ctrlPr>
                            <a:rPr lang="es-E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s-E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s-ES" sz="2000" b="0" i="1" baseline="-2500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/>
                        <m:sup>
                          <m:r>
                            <a:rPr lang="es-E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p>
                      </m:sSubSup>
                      <m:r>
                        <a:rPr lang="es-ES" sz="20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ES" sz="20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𝐫</m:t>
                      </m:r>
                      <m:r>
                        <a:rPr lang="es-ES" sz="20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ES" sz="2000" baseline="30000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048" y="4983925"/>
                <a:ext cx="6879336" cy="8392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00339" y="6019690"/>
                <a:ext cx="6928045" cy="392993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0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max</m:t>
                          </m:r>
                          <m:r>
                            <a:rPr lang="es-ES" sz="20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s-E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s-E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2000" b="1" i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</m:d>
                              <m:r>
                                <a:rPr lang="es-ES" sz="2000" b="0" i="1" baseline="3000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e>
                          </m:d>
                        </m:e>
                      </m:func>
                      <m:r>
                        <a:rPr lang="es-ES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20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𝐏𝐨𝐬𝐢𝐭𝐢𝐨𝐧</m:t>
                      </m:r>
                      <m:r>
                        <a:rPr lang="es-ES" sz="20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" sz="20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𝐨𝐟</m:t>
                      </m:r>
                      <m:r>
                        <a:rPr lang="es-ES" sz="20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" sz="20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𝐭𝐡𝐞</m:t>
                      </m:r>
                      <m:r>
                        <a:rPr lang="es-ES" sz="20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" sz="20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𝐩𝐚𝐫𝐭𝐢𝐜𝐥𝐞</m:t>
                      </m:r>
                    </m:oMath>
                  </m:oMathPara>
                </a14:m>
                <a:endParaRPr lang="es-ES" sz="2000" b="1" baseline="30000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39" y="6019690"/>
                <a:ext cx="6928045" cy="392993"/>
              </a:xfrm>
              <a:prstGeom prst="rect">
                <a:avLst/>
              </a:prstGeom>
              <a:blipFill rotWithShape="1">
                <a:blip r:embed="rId5"/>
                <a:stretch>
                  <a:fillRect b="-14925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45194" y="4002695"/>
                <a:ext cx="5106926" cy="839269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Cambria Math"/>
                        </a:rPr>
                        <m:t>cost</m:t>
                      </m:r>
                      <m:r>
                        <m:rPr>
                          <m:nor/>
                        </m:rPr>
                        <a:rPr lang="es-ES" sz="2000" dirty="0" smtClean="0">
                          <a:solidFill>
                            <a:srgbClr val="002060"/>
                          </a:solidFill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s-E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s-E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E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s-E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ES" sz="2000" b="1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𝐫</m:t>
                          </m:r>
                          <m:r>
                            <a:rPr lang="es-E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))</m:t>
                          </m:r>
                        </m:e>
                      </m:d>
                      <m:r>
                        <a:rPr lang="es-ES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E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E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s-E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s-E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s-E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es-ES" sz="2000" i="1" baseline="-2500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/>
                            <m:sup>
                              <m:r>
                                <a:rPr lang="es-E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d>
                        <m:dPr>
                          <m:ctrlPr>
                            <a:rPr lang="es-ES" sz="2000" b="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2000" b="1" i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𝐫</m:t>
                          </m:r>
                        </m:e>
                      </m:d>
                      <m:r>
                        <a:rPr lang="es-ES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es-E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s-E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s-ES" sz="2000" b="0" i="1" baseline="-2500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/>
                        <m:sup>
                          <m:r>
                            <a:rPr lang="es-ES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p>
                      </m:sSubSup>
                      <m:r>
                        <a:rPr lang="es-ES" sz="20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ES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s-ES" sz="20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s-ES" sz="20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𝐫</m:t>
                      </m:r>
                      <m:r>
                        <a:rPr lang="es-ES" sz="20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)|</m:t>
                      </m:r>
                      <m:r>
                        <a:rPr lang="es-ES" sz="2000" b="0" i="0" baseline="3000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s-ES" sz="2000" baseline="30000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4" y="4002695"/>
                <a:ext cx="5106926" cy="8392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9552" y="3645024"/>
            <a:ext cx="511256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ES" sz="1800" b="1" dirty="0" err="1" smtClean="0">
                <a:latin typeface="Calibri" pitchFamily="34" charset="0"/>
              </a:rPr>
              <a:t>Reconstruction</a:t>
            </a:r>
            <a:r>
              <a:rPr lang="es-ES" sz="1800" b="1" dirty="0" smtClean="0">
                <a:latin typeface="Calibri" pitchFamily="34" charset="0"/>
              </a:rPr>
              <a:t> problem </a:t>
            </a:r>
            <a:r>
              <a:rPr lang="es-ES" sz="1800" b="1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s-ES" sz="1800" b="1" dirty="0" err="1" smtClean="0">
                <a:latin typeface="Calibri" pitchFamily="34" charset="0"/>
                <a:sym typeface="Wingdings" pitchFamily="2" charset="2"/>
              </a:rPr>
              <a:t>Optimization</a:t>
            </a:r>
            <a:r>
              <a:rPr lang="es-ES" sz="1800" b="1" dirty="0" smtClean="0">
                <a:latin typeface="Calibri" pitchFamily="34" charset="0"/>
                <a:sym typeface="Wingdings" pitchFamily="2" charset="2"/>
              </a:rPr>
              <a:t> problem</a:t>
            </a:r>
            <a:endParaRPr lang="es-ES" sz="18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4077072"/>
            <a:ext cx="1478738" cy="64633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sz="1800" b="1" dirty="0" err="1" smtClean="0">
                <a:solidFill>
                  <a:srgbClr val="002060"/>
                </a:solidFill>
                <a:latin typeface="Calibri" pitchFamily="34" charset="0"/>
              </a:rPr>
              <a:t>Optimization</a:t>
            </a:r>
            <a:r>
              <a:rPr lang="es-ES" sz="1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r>
              <a:rPr lang="es-ES" sz="1800" b="1" dirty="0" err="1" smtClean="0">
                <a:solidFill>
                  <a:srgbClr val="002060"/>
                </a:solidFill>
                <a:latin typeface="Calibri" pitchFamily="34" charset="0"/>
              </a:rPr>
              <a:t>Method</a:t>
            </a:r>
            <a:r>
              <a:rPr lang="es-ES" sz="1800" b="1" dirty="0" smtClean="0">
                <a:solidFill>
                  <a:srgbClr val="002060"/>
                </a:solidFill>
                <a:latin typeface="Calibri" pitchFamily="34" charset="0"/>
              </a:rPr>
              <a:t> CG</a:t>
            </a:r>
            <a:endParaRPr lang="es-ES" sz="1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4078813"/>
            <a:ext cx="1204304" cy="646331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800" b="1" dirty="0" err="1" smtClean="0">
                <a:solidFill>
                  <a:srgbClr val="002060"/>
                </a:solidFill>
                <a:latin typeface="Calibri" pitchFamily="34" charset="0"/>
              </a:rPr>
              <a:t>Estimation</a:t>
            </a:r>
            <a:endParaRPr lang="es-ES" sz="1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s-ES" sz="1800" b="1" dirty="0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lang="es-ES" sz="1800" b="1" dirty="0" smtClean="0">
                <a:solidFill>
                  <a:srgbClr val="002060"/>
                </a:solidFill>
                <a:latin typeface="Calibri" pitchFamily="34" charset="0"/>
              </a:rPr>
              <a:t>f </a:t>
            </a:r>
            <a:r>
              <a:rPr lang="es-ES" sz="1800" b="1" i="1" dirty="0" smtClean="0">
                <a:solidFill>
                  <a:srgbClr val="002060"/>
                </a:solidFill>
                <a:latin typeface="Calibri" pitchFamily="34" charset="0"/>
              </a:rPr>
              <a:t>n</a:t>
            </a:r>
            <a:r>
              <a:rPr lang="es-ES" sz="1800" b="1" dirty="0" smtClean="0">
                <a:solidFill>
                  <a:srgbClr val="002060"/>
                </a:solidFill>
                <a:latin typeface="Calibri" pitchFamily="34" charset="0"/>
              </a:rPr>
              <a:t>(r)</a:t>
            </a:r>
            <a:endParaRPr lang="es-ES" sz="18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08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400" dirty="0"/>
              <a:t>1</a:t>
            </a:r>
            <a:r>
              <a:rPr lang="es-ES" sz="1400" dirty="0" smtClean="0"/>
              <a:t>: </a:t>
            </a:r>
            <a:r>
              <a:rPr lang="es-ES" sz="1400" dirty="0"/>
              <a:t>Compute </a:t>
            </a:r>
            <a:r>
              <a:rPr lang="es-ES" sz="1400" i="1" dirty="0"/>
              <a:t>PL(1</a:t>
            </a:r>
            <a:r>
              <a:rPr lang="es-ES" sz="1400" i="1" dirty="0" smtClean="0"/>
              <a:t>)</a:t>
            </a:r>
            <a:endParaRPr lang="es-ES" sz="1400" b="1" dirty="0"/>
          </a:p>
          <a:p>
            <a:pPr marL="0" indent="0">
              <a:buNone/>
            </a:pPr>
            <a:r>
              <a:rPr lang="es-ES" sz="1400" dirty="0" smtClean="0"/>
              <a:t>2: </a:t>
            </a:r>
            <a:r>
              <a:rPr lang="es-ES" sz="1400" i="1" dirty="0" err="1"/>
              <a:t>It</a:t>
            </a:r>
            <a:r>
              <a:rPr lang="es-ES" sz="1400" i="1" dirty="0"/>
              <a:t> </a:t>
            </a:r>
            <a:r>
              <a:rPr lang="es-ES" sz="1400" dirty="0"/>
              <a:t>= 2</a:t>
            </a:r>
          </a:p>
          <a:p>
            <a:pPr marL="0" indent="0">
              <a:buNone/>
            </a:pPr>
            <a:r>
              <a:rPr lang="en-US" sz="1400" dirty="0"/>
              <a:t>3: </a:t>
            </a:r>
            <a:r>
              <a:rPr lang="en-US" sz="1400" b="1" dirty="0"/>
              <a:t>while</a:t>
            </a:r>
            <a:r>
              <a:rPr lang="en-US" sz="1400" dirty="0"/>
              <a:t> </a:t>
            </a:r>
            <a:r>
              <a:rPr lang="en-US" sz="1400" i="1" dirty="0"/>
              <a:t>It</a:t>
            </a:r>
            <a:r>
              <a:rPr lang="en-US" sz="1400" dirty="0"/>
              <a:t> &lt; </a:t>
            </a:r>
            <a:r>
              <a:rPr lang="en-US" sz="1400" i="1" dirty="0"/>
              <a:t>iterMax</a:t>
            </a:r>
            <a:r>
              <a:rPr lang="en-US" sz="1400" dirty="0"/>
              <a:t> and </a:t>
            </a:r>
            <a:r>
              <a:rPr lang="en-US" sz="1400" i="1" dirty="0"/>
              <a:t>Value</a:t>
            </a:r>
            <a:r>
              <a:rPr lang="en-US" sz="1400" dirty="0"/>
              <a:t> &lt; </a:t>
            </a:r>
            <a:r>
              <a:rPr lang="en-US" sz="1400" i="1" dirty="0"/>
              <a:t>threshold</a:t>
            </a:r>
            <a:r>
              <a:rPr lang="en-US" sz="1400" dirty="0"/>
              <a:t> </a:t>
            </a:r>
            <a:r>
              <a:rPr lang="en-US" sz="1400" b="1" dirty="0"/>
              <a:t>do</a:t>
            </a:r>
          </a:p>
          <a:p>
            <a:pPr marL="0" indent="0">
              <a:buNone/>
            </a:pPr>
            <a:r>
              <a:rPr lang="es-ES" sz="1400" dirty="0"/>
              <a:t>4:      </a:t>
            </a:r>
            <a:r>
              <a:rPr lang="es-ES" sz="1400" dirty="0" err="1"/>
              <a:t>Update</a:t>
            </a:r>
            <a:r>
              <a:rPr lang="es-ES" sz="1400" dirty="0"/>
              <a:t> </a:t>
            </a:r>
            <a:r>
              <a:rPr lang="es-ES" sz="1400" i="1" dirty="0"/>
              <a:t>n</a:t>
            </a:r>
            <a:r>
              <a:rPr lang="es-ES" sz="1400" dirty="0"/>
              <a:t>(</a:t>
            </a:r>
            <a:r>
              <a:rPr lang="es-ES" sz="1400" b="1" dirty="0"/>
              <a:t>r</a:t>
            </a:r>
            <a:r>
              <a:rPr lang="es-ES" sz="1400" dirty="0"/>
              <a:t>)</a:t>
            </a:r>
            <a:endParaRPr lang="nn-NO" sz="1400" dirty="0"/>
          </a:p>
          <a:p>
            <a:pPr marL="0" indent="0">
              <a:buNone/>
            </a:pPr>
            <a:r>
              <a:rPr lang="nn-NO" sz="1400" dirty="0"/>
              <a:t>5:      </a:t>
            </a:r>
            <a:r>
              <a:rPr lang="nn-NO" sz="1400" b="1" dirty="0"/>
              <a:t>for</a:t>
            </a:r>
            <a:r>
              <a:rPr lang="nn-NO" sz="1400" i="1" dirty="0"/>
              <a:t> i </a:t>
            </a:r>
            <a:r>
              <a:rPr lang="nn-NO" sz="1400" dirty="0"/>
              <a:t>= 1, 2, ... until </a:t>
            </a:r>
            <a:r>
              <a:rPr lang="nn-NO" sz="1400" i="1" dirty="0"/>
              <a:t>i</a:t>
            </a:r>
            <a:r>
              <a:rPr lang="nn-NO" sz="1400" dirty="0"/>
              <a:t> &lt; </a:t>
            </a:r>
            <a:r>
              <a:rPr lang="nn-NO" sz="1400" i="1" dirty="0"/>
              <a:t>Nh</a:t>
            </a:r>
            <a:r>
              <a:rPr lang="nn-NO" sz="1400" dirty="0"/>
              <a:t> </a:t>
            </a:r>
            <a:r>
              <a:rPr lang="nn-NO" sz="1400" b="1" dirty="0"/>
              <a:t>do</a:t>
            </a:r>
          </a:p>
          <a:p>
            <a:pPr marL="0" indent="0">
              <a:buNone/>
            </a:pPr>
            <a:r>
              <a:rPr lang="es-ES" sz="1400" dirty="0" smtClean="0"/>
              <a:t>6:            </a:t>
            </a:r>
            <a:r>
              <a:rPr lang="es-ES" sz="1400" i="1" dirty="0" smtClean="0"/>
              <a:t> E</a:t>
            </a:r>
            <a:r>
              <a:rPr lang="es-ES" sz="1400" i="1" baseline="30000" dirty="0" smtClean="0"/>
              <a:t>i</a:t>
            </a:r>
            <a:r>
              <a:rPr lang="es-ES" sz="1400" i="1" baseline="-25000" dirty="0"/>
              <a:t>s</a:t>
            </a:r>
            <a:r>
              <a:rPr lang="es-ES" sz="1400" i="1" dirty="0" smtClean="0"/>
              <a:t>(</a:t>
            </a:r>
            <a:r>
              <a:rPr lang="es-ES" sz="1400" b="1" i="1" dirty="0" smtClean="0"/>
              <a:t>r</a:t>
            </a:r>
            <a:r>
              <a:rPr lang="es-ES" sz="1400" dirty="0" smtClean="0"/>
              <a:t>) = Forward (</a:t>
            </a:r>
            <a:r>
              <a:rPr lang="es-ES" sz="1400" i="1" dirty="0" err="1" smtClean="0"/>
              <a:t>E</a:t>
            </a:r>
            <a:r>
              <a:rPr lang="es-ES" sz="1400" baseline="30000" dirty="0" err="1"/>
              <a:t>i</a:t>
            </a:r>
            <a:r>
              <a:rPr lang="es-ES" sz="1400" i="1" baseline="-25000" dirty="0" err="1"/>
              <a:t>r</a:t>
            </a:r>
            <a:r>
              <a:rPr lang="es-ES" sz="1400" dirty="0" smtClean="0"/>
              <a:t>(r), </a:t>
            </a:r>
            <a:r>
              <a:rPr lang="es-ES" sz="1400" i="1" dirty="0" smtClean="0"/>
              <a:t>n</a:t>
            </a:r>
            <a:r>
              <a:rPr lang="es-ES" sz="1400" dirty="0" smtClean="0"/>
              <a:t>(r))</a:t>
            </a:r>
          </a:p>
          <a:p>
            <a:pPr marL="0" indent="0">
              <a:buNone/>
            </a:pPr>
            <a:r>
              <a:rPr lang="es-ES" sz="1400" dirty="0"/>
              <a:t>7</a:t>
            </a:r>
            <a:r>
              <a:rPr lang="es-ES" sz="1400" dirty="0" smtClean="0"/>
              <a:t>:             E</a:t>
            </a:r>
            <a:r>
              <a:rPr lang="es-ES" sz="1400" i="1" baseline="30000" dirty="0" smtClean="0"/>
              <a:t>i</a:t>
            </a:r>
            <a:r>
              <a:rPr lang="es-ES" sz="1400" i="1" baseline="-25000" dirty="0" smtClean="0"/>
              <a:t>r,n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 = </a:t>
            </a:r>
            <a:r>
              <a:rPr lang="es-ES" sz="1400" dirty="0" smtClean="0"/>
              <a:t>E</a:t>
            </a:r>
            <a:r>
              <a:rPr lang="es-ES" sz="1400" baseline="30000" dirty="0" smtClean="0"/>
              <a:t>i</a:t>
            </a:r>
            <a:r>
              <a:rPr lang="es-ES" sz="1400" i="1" baseline="-25000" dirty="0"/>
              <a:t>s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 + </a:t>
            </a:r>
            <a:r>
              <a:rPr lang="es-ES" sz="1400" dirty="0" err="1" smtClean="0"/>
              <a:t>E</a:t>
            </a:r>
            <a:r>
              <a:rPr lang="es-ES" sz="1400" i="1" baseline="30000" dirty="0" err="1"/>
              <a:t>i</a:t>
            </a:r>
            <a:r>
              <a:rPr lang="es-ES" sz="1400" i="1" baseline="-25000" dirty="0" err="1"/>
              <a:t>r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</a:t>
            </a:r>
          </a:p>
          <a:p>
            <a:pPr marL="0" indent="0">
              <a:buNone/>
            </a:pPr>
            <a:r>
              <a:rPr lang="es-ES" sz="1400" dirty="0"/>
              <a:t>8</a:t>
            </a:r>
            <a:r>
              <a:rPr lang="es-ES" sz="1400" dirty="0" smtClean="0"/>
              <a:t>:             </a:t>
            </a:r>
            <a:r>
              <a:rPr lang="es-ES" sz="1400" i="1" dirty="0" smtClean="0"/>
              <a:t>E</a:t>
            </a:r>
            <a:r>
              <a:rPr lang="es-ES" sz="1400" i="1" baseline="30000" dirty="0" smtClean="0"/>
              <a:t>i</a:t>
            </a:r>
            <a:r>
              <a:rPr lang="es-ES" sz="1400" i="1" baseline="-25000" dirty="0" smtClean="0"/>
              <a:t>c</a:t>
            </a:r>
            <a:r>
              <a:rPr lang="es-ES" sz="1400" dirty="0" smtClean="0"/>
              <a:t>(r</a:t>
            </a:r>
            <a:r>
              <a:rPr lang="es-ES" sz="1400" dirty="0"/>
              <a:t>) = </a:t>
            </a:r>
            <a:r>
              <a:rPr lang="es-ES" sz="1400" dirty="0" err="1" smtClean="0"/>
              <a:t>Filter</a:t>
            </a:r>
            <a:r>
              <a:rPr lang="es-ES" sz="1400" dirty="0" smtClean="0"/>
              <a:t> (</a:t>
            </a:r>
            <a:r>
              <a:rPr lang="es-ES" sz="1400" i="1" dirty="0" smtClean="0"/>
              <a:t>E</a:t>
            </a:r>
            <a:r>
              <a:rPr lang="es-ES" sz="1400" i="1" baseline="30000" dirty="0" smtClean="0"/>
              <a:t>i</a:t>
            </a:r>
            <a:r>
              <a:rPr lang="es-ES" sz="1400" i="1" baseline="-25000" dirty="0"/>
              <a:t>s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), </a:t>
            </a:r>
            <a:r>
              <a:rPr lang="es-ES" sz="1400" i="1" dirty="0" smtClean="0"/>
              <a:t>k</a:t>
            </a:r>
            <a:r>
              <a:rPr lang="es-ES" sz="1400" i="1" baseline="30000" dirty="0" smtClean="0"/>
              <a:t>i</a:t>
            </a:r>
            <a:r>
              <a:rPr lang="es-ES" sz="1400" i="1" baseline="-25000" dirty="0" smtClean="0"/>
              <a:t>0</a:t>
            </a:r>
            <a:r>
              <a:rPr lang="es-ES" sz="1400" dirty="0" smtClean="0"/>
              <a:t>,</a:t>
            </a:r>
            <a:r>
              <a:rPr lang="es-ES" sz="1400" i="1" dirty="0" smtClean="0"/>
              <a:t>NA</a:t>
            </a:r>
            <a:r>
              <a:rPr lang="es-ES" sz="1400" dirty="0"/>
              <a:t>)</a:t>
            </a:r>
          </a:p>
          <a:p>
            <a:pPr marL="0" indent="0">
              <a:buNone/>
            </a:pPr>
            <a:r>
              <a:rPr lang="es-ES" sz="1400" dirty="0"/>
              <a:t>9</a:t>
            </a:r>
            <a:r>
              <a:rPr lang="es-ES" sz="1400" dirty="0" smtClean="0"/>
              <a:t>:             </a:t>
            </a:r>
            <a:r>
              <a:rPr lang="es-ES" sz="1400" i="1" dirty="0" smtClean="0"/>
              <a:t>E</a:t>
            </a:r>
            <a:r>
              <a:rPr lang="es-ES" sz="1400" i="1" baseline="30000" dirty="0" smtClean="0"/>
              <a:t>i</a:t>
            </a:r>
            <a:r>
              <a:rPr lang="es-ES" sz="1400" i="1" baseline="-25000" dirty="0" smtClean="0"/>
              <a:t>m,n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 = Forward ((</a:t>
            </a:r>
            <a:r>
              <a:rPr lang="es-ES" sz="1400" i="1" dirty="0"/>
              <a:t>E</a:t>
            </a:r>
            <a:r>
              <a:rPr lang="es-ES" sz="1400" i="1" baseline="30000" dirty="0"/>
              <a:t>i</a:t>
            </a:r>
            <a:r>
              <a:rPr lang="es-ES" sz="1400" i="1" baseline="-25000" dirty="0" smtClean="0"/>
              <a:t>c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 − </a:t>
            </a:r>
            <a:r>
              <a:rPr lang="es-ES" sz="1400" i="1" dirty="0"/>
              <a:t>E</a:t>
            </a:r>
            <a:r>
              <a:rPr lang="es-ES" sz="1400" i="1" baseline="30000" dirty="0"/>
              <a:t>i</a:t>
            </a:r>
            <a:r>
              <a:rPr lang="es-ES" sz="1400" i="1" baseline="-25000" dirty="0" smtClean="0"/>
              <a:t>m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))</a:t>
            </a:r>
            <a:r>
              <a:rPr lang="es-ES" sz="1400" baseline="30000" dirty="0"/>
              <a:t>∗</a:t>
            </a:r>
            <a:r>
              <a:rPr lang="es-ES" sz="1400" dirty="0"/>
              <a:t>, n(</a:t>
            </a:r>
            <a:r>
              <a:rPr lang="es-ES" sz="1400" b="1" dirty="0"/>
              <a:t>r</a:t>
            </a:r>
            <a:r>
              <a:rPr lang="es-ES" sz="1400" dirty="0"/>
              <a:t>))</a:t>
            </a:r>
          </a:p>
          <a:p>
            <a:pPr marL="0" indent="0">
              <a:buNone/>
            </a:pPr>
            <a:r>
              <a:rPr lang="es-ES" sz="1400" dirty="0" smtClean="0"/>
              <a:t>10:           </a:t>
            </a:r>
            <a:r>
              <a:rPr lang="es-ES" sz="1400" i="1" dirty="0"/>
              <a:t>E</a:t>
            </a:r>
            <a:r>
              <a:rPr lang="es-ES" sz="1400" i="1" baseline="30000" dirty="0"/>
              <a:t>i</a:t>
            </a:r>
            <a:r>
              <a:rPr lang="es-ES" sz="1400" i="1" baseline="-25000" dirty="0" smtClean="0"/>
              <a:t>m,n</a:t>
            </a:r>
            <a:r>
              <a:rPr lang="es-ES" sz="1400" dirty="0" smtClean="0"/>
              <a:t>(r</a:t>
            </a:r>
            <a:r>
              <a:rPr lang="es-ES" sz="1400" dirty="0"/>
              <a:t>) = </a:t>
            </a:r>
            <a:r>
              <a:rPr lang="es-ES" sz="1400" i="1" dirty="0"/>
              <a:t>E</a:t>
            </a:r>
            <a:r>
              <a:rPr lang="es-ES" sz="1400" i="1" baseline="30000" dirty="0"/>
              <a:t>i</a:t>
            </a:r>
            <a:r>
              <a:rPr lang="es-ES" sz="1400" i="1" baseline="-25000" dirty="0" smtClean="0"/>
              <a:t>m,n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 + (</a:t>
            </a:r>
            <a:r>
              <a:rPr lang="es-ES" sz="1400" i="1" dirty="0"/>
              <a:t>E</a:t>
            </a:r>
            <a:r>
              <a:rPr lang="es-ES" sz="1400" i="1" baseline="30000" dirty="0"/>
              <a:t>i</a:t>
            </a:r>
            <a:r>
              <a:rPr lang="es-ES" sz="1400" i="1" baseline="-25000" dirty="0" smtClean="0"/>
              <a:t>c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 − </a:t>
            </a:r>
            <a:r>
              <a:rPr lang="es-ES" sz="1400" i="1" dirty="0"/>
              <a:t>E</a:t>
            </a:r>
            <a:r>
              <a:rPr lang="es-ES" sz="1400" i="1" baseline="30000" dirty="0"/>
              <a:t>i</a:t>
            </a:r>
            <a:r>
              <a:rPr lang="es-ES" sz="1400" i="1" baseline="-25000" dirty="0" smtClean="0"/>
              <a:t>m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))</a:t>
            </a:r>
            <a:r>
              <a:rPr lang="es-ES" sz="1400" baseline="30000" dirty="0"/>
              <a:t>∗</a:t>
            </a:r>
          </a:p>
          <a:p>
            <a:pPr marL="0" indent="0">
              <a:buNone/>
            </a:pPr>
            <a:r>
              <a:rPr lang="es-ES" sz="1400" dirty="0" smtClean="0"/>
              <a:t>11:           </a:t>
            </a:r>
            <a:r>
              <a:rPr lang="es-ES" sz="1400" i="1" dirty="0" smtClean="0"/>
              <a:t>g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</a:t>
            </a:r>
            <a:r>
              <a:rPr lang="es-ES" sz="1400" baseline="30000" dirty="0"/>
              <a:t>∗ </a:t>
            </a:r>
            <a:r>
              <a:rPr lang="es-ES" sz="1400" dirty="0"/>
              <a:t>= </a:t>
            </a:r>
            <a:r>
              <a:rPr lang="es-ES" sz="1400" i="1" dirty="0"/>
              <a:t>g</a:t>
            </a:r>
            <a:r>
              <a:rPr lang="es-ES" sz="1400" dirty="0"/>
              <a:t>(</a:t>
            </a:r>
            <a:r>
              <a:rPr lang="es-ES" sz="1400" b="1" dirty="0"/>
              <a:t>r</a:t>
            </a:r>
            <a:r>
              <a:rPr lang="es-ES" sz="1400" dirty="0"/>
              <a:t>)</a:t>
            </a:r>
            <a:r>
              <a:rPr lang="es-ES" sz="1400" baseline="30000" dirty="0"/>
              <a:t>∗</a:t>
            </a:r>
            <a:r>
              <a:rPr lang="es-ES" sz="1400" dirty="0"/>
              <a:t> + (</a:t>
            </a:r>
            <a:r>
              <a:rPr lang="es-ES" sz="1400" i="1" dirty="0"/>
              <a:t>E</a:t>
            </a:r>
            <a:r>
              <a:rPr lang="es-ES" sz="1400" i="1" baseline="30000" dirty="0"/>
              <a:t>i</a:t>
            </a:r>
            <a:r>
              <a:rPr lang="es-ES" sz="1400" i="1" baseline="-25000" dirty="0" smtClean="0"/>
              <a:t>m,n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 smtClean="0"/>
              <a:t>), </a:t>
            </a:r>
            <a:r>
              <a:rPr lang="es-ES" sz="1400" i="1" dirty="0" smtClean="0"/>
              <a:t>E</a:t>
            </a:r>
            <a:r>
              <a:rPr lang="es-ES" sz="1400" i="1" baseline="30000" dirty="0" smtClean="0"/>
              <a:t>i</a:t>
            </a:r>
            <a:r>
              <a:rPr lang="es-ES" sz="1400" i="1" baseline="-25000" dirty="0" smtClean="0"/>
              <a:t>r,n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))</a:t>
            </a:r>
          </a:p>
          <a:p>
            <a:pPr marL="0" indent="0">
              <a:buNone/>
            </a:pPr>
            <a:r>
              <a:rPr lang="es-ES" sz="1400" dirty="0" smtClean="0"/>
              <a:t>12:      </a:t>
            </a:r>
            <a:r>
              <a:rPr lang="es-ES" sz="1400" b="1" dirty="0" err="1" smtClean="0"/>
              <a:t>end</a:t>
            </a:r>
            <a:r>
              <a:rPr lang="es-ES" sz="1400" b="1" dirty="0" smtClean="0"/>
              <a:t> </a:t>
            </a:r>
            <a:r>
              <a:rPr lang="es-ES" sz="1400" b="1" dirty="0" err="1"/>
              <a:t>for</a:t>
            </a:r>
            <a:endParaRPr lang="es-ES" sz="1400" b="1" dirty="0"/>
          </a:p>
          <a:p>
            <a:pPr marL="0" indent="0">
              <a:buNone/>
            </a:pPr>
            <a:r>
              <a:rPr lang="en-US" sz="1400" dirty="0" smtClean="0"/>
              <a:t>13:      </a:t>
            </a:r>
            <a:r>
              <a:rPr lang="en-US" sz="1400" dirty="0" err="1" smtClean="0"/>
              <a:t>gMF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b="1" dirty="0"/>
              <a:t>r</a:t>
            </a:r>
            <a:r>
              <a:rPr lang="en-US" sz="1400" dirty="0"/>
              <a:t>) = Matched Filtering(g(</a:t>
            </a:r>
            <a:r>
              <a:rPr lang="en-US" sz="1400" b="1" dirty="0"/>
              <a:t>r</a:t>
            </a:r>
            <a:r>
              <a:rPr lang="en-US" sz="1400" dirty="0"/>
              <a:t>), sample</a:t>
            </a:r>
            <a:r>
              <a:rPr lang="en-US" sz="1400" dirty="0" smtClean="0"/>
              <a:t>)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14:      [</a:t>
            </a:r>
            <a:r>
              <a:rPr lang="en-US" sz="1400" i="1" dirty="0" smtClean="0"/>
              <a:t>PL</a:t>
            </a:r>
            <a:r>
              <a:rPr lang="en-US" sz="1400" dirty="0" smtClean="0"/>
              <a:t>(</a:t>
            </a:r>
            <a:r>
              <a:rPr lang="en-US" sz="1400" i="1" dirty="0" smtClean="0"/>
              <a:t>It</a:t>
            </a:r>
            <a:r>
              <a:rPr lang="en-US" sz="1400" dirty="0" smtClean="0"/>
              <a:t>), </a:t>
            </a:r>
            <a:r>
              <a:rPr lang="en-US" sz="1400" i="1" dirty="0" smtClean="0"/>
              <a:t>Value</a:t>
            </a:r>
            <a:r>
              <a:rPr lang="en-US" sz="1400" dirty="0" smtClean="0"/>
              <a:t>] = max(abs(</a:t>
            </a:r>
            <a:r>
              <a:rPr lang="en-US" sz="1400" dirty="0" err="1" smtClean="0"/>
              <a:t>gMF</a:t>
            </a:r>
            <a:r>
              <a:rPr lang="en-US" sz="1400" dirty="0" smtClean="0"/>
              <a:t> (</a:t>
            </a:r>
            <a:r>
              <a:rPr lang="en-US" sz="1400" b="1" dirty="0" smtClean="0"/>
              <a:t>r</a:t>
            </a:r>
            <a:r>
              <a:rPr lang="en-US" sz="1400" dirty="0" smtClean="0"/>
              <a:t>)))</a:t>
            </a:r>
          </a:p>
          <a:p>
            <a:pPr marL="0" indent="0">
              <a:buNone/>
            </a:pPr>
            <a:r>
              <a:rPr lang="es-ES" sz="1400" dirty="0" smtClean="0"/>
              <a:t>15:      </a:t>
            </a:r>
            <a:r>
              <a:rPr lang="es-ES" sz="1400" i="1" dirty="0" err="1"/>
              <a:t>It</a:t>
            </a:r>
            <a:r>
              <a:rPr lang="es-ES" sz="1400" dirty="0"/>
              <a:t> = </a:t>
            </a:r>
            <a:r>
              <a:rPr lang="es-ES" sz="1400" i="1" dirty="0" err="1"/>
              <a:t>It</a:t>
            </a:r>
            <a:r>
              <a:rPr lang="es-ES" sz="1400" dirty="0"/>
              <a:t> + 1</a:t>
            </a:r>
          </a:p>
          <a:p>
            <a:pPr marL="0" indent="0">
              <a:buNone/>
            </a:pPr>
            <a:r>
              <a:rPr lang="es-ES" sz="1400" dirty="0" smtClean="0"/>
              <a:t>16: </a:t>
            </a:r>
            <a:r>
              <a:rPr lang="es-ES" sz="1400" b="1" dirty="0" err="1" smtClean="0"/>
              <a:t>end</a:t>
            </a:r>
            <a:endParaRPr lang="es-E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sz="14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650" y="836712"/>
            <a:ext cx="7632700" cy="387350"/>
          </a:xfrm>
        </p:spPr>
        <p:txBody>
          <a:bodyPr>
            <a:normAutofit fontScale="90000"/>
          </a:bodyPr>
          <a:lstStyle/>
          <a:p>
            <a:r>
              <a:rPr lang="en-US" sz="2400" kern="1200" dirty="0"/>
              <a:t>Non-Linear ODT model for locating particles (</a:t>
            </a:r>
            <a:r>
              <a:rPr lang="es-ES" sz="2400" dirty="0" smtClean="0"/>
              <a:t>NLODT-P)</a:t>
            </a:r>
            <a:endParaRPr lang="es-ES" sz="2400" dirty="0">
              <a:solidFill>
                <a:srgbClr val="003686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499992" y="4869160"/>
            <a:ext cx="144016" cy="504056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4659678" y="4951911"/>
            <a:ext cx="1640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66"/>
                </a:solidFill>
              </a:rPr>
              <a:t>Locate next particle</a:t>
            </a:r>
            <a:endParaRPr lang="es-ES" sz="1400" b="1" dirty="0">
              <a:solidFill>
                <a:srgbClr val="000066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760737" y="1772816"/>
            <a:ext cx="144016" cy="504056"/>
          </a:xfrm>
          <a:prstGeom prst="rightBrac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6976761" y="1772816"/>
            <a:ext cx="1771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Initial Iteration</a:t>
            </a:r>
            <a:endParaRPr lang="es-ES" sz="2000" b="1" dirty="0">
              <a:latin typeface="Calibri" pitchFamily="34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4463988" y="1737725"/>
            <a:ext cx="144016" cy="223487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ight Brace 11"/>
          <p:cNvSpPr/>
          <p:nvPr/>
        </p:nvSpPr>
        <p:spPr>
          <a:xfrm>
            <a:off x="4499992" y="2341417"/>
            <a:ext cx="144016" cy="223487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4572000" y="3492297"/>
            <a:ext cx="185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66"/>
                </a:solidFill>
              </a:rPr>
              <a:t>Compute</a:t>
            </a:r>
            <a:r>
              <a:rPr lang="en-US" dirty="0"/>
              <a:t> </a:t>
            </a:r>
            <a:r>
              <a:rPr lang="en-US" sz="1400" b="1" dirty="0">
                <a:solidFill>
                  <a:srgbClr val="000066"/>
                </a:solidFill>
              </a:rPr>
              <a:t>the </a:t>
            </a:r>
            <a:endParaRPr lang="en-US" sz="1400" b="1" dirty="0" smtClean="0">
              <a:solidFill>
                <a:srgbClr val="000066"/>
              </a:solidFill>
            </a:endParaRPr>
          </a:p>
          <a:p>
            <a:r>
              <a:rPr lang="en-US" sz="1400" b="1" dirty="0" smtClean="0">
                <a:solidFill>
                  <a:srgbClr val="000066"/>
                </a:solidFill>
              </a:rPr>
              <a:t>updated </a:t>
            </a:r>
            <a:r>
              <a:rPr lang="en-US" sz="1400" b="1" dirty="0">
                <a:solidFill>
                  <a:srgbClr val="000066"/>
                </a:solidFill>
              </a:rPr>
              <a:t>gradient, g(r) </a:t>
            </a:r>
            <a:endParaRPr lang="es-ES" sz="1400" b="1" dirty="0">
              <a:solidFill>
                <a:srgbClr val="000066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427984" y="3045071"/>
            <a:ext cx="216024" cy="1536057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ight Brace 14"/>
          <p:cNvSpPr/>
          <p:nvPr/>
        </p:nvSpPr>
        <p:spPr>
          <a:xfrm>
            <a:off x="6760736" y="2420888"/>
            <a:ext cx="216025" cy="3312368"/>
          </a:xfrm>
          <a:prstGeom prst="rightBrac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7132680" y="3813099"/>
            <a:ext cx="1328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Iterative</a:t>
            </a:r>
          </a:p>
          <a:p>
            <a:r>
              <a:rPr lang="en-US" sz="2000" b="1" dirty="0" smtClean="0">
                <a:latin typeface="Calibri" pitchFamily="34" charset="0"/>
              </a:rPr>
              <a:t>Process</a:t>
            </a:r>
            <a:endParaRPr lang="es-ES" sz="20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0405" y="1556792"/>
            <a:ext cx="1337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66"/>
                </a:solidFill>
              </a:rPr>
              <a:t>Location of the </a:t>
            </a:r>
            <a:endParaRPr lang="en-US" sz="1400" b="1" dirty="0" smtClean="0">
              <a:solidFill>
                <a:srgbClr val="000066"/>
              </a:solidFill>
            </a:endParaRPr>
          </a:p>
          <a:p>
            <a:r>
              <a:rPr lang="en-US" sz="1400" b="1" dirty="0" smtClean="0">
                <a:solidFill>
                  <a:srgbClr val="000066"/>
                </a:solidFill>
              </a:rPr>
              <a:t>1st </a:t>
            </a:r>
            <a:r>
              <a:rPr lang="en-US" sz="1400" b="1" dirty="0">
                <a:solidFill>
                  <a:srgbClr val="000066"/>
                </a:solidFill>
              </a:rPr>
              <a:t>particle</a:t>
            </a:r>
            <a:endParaRPr lang="es-ES" sz="1400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02164" y="2185700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66"/>
                </a:solidFill>
              </a:rPr>
              <a:t>Update the </a:t>
            </a:r>
            <a:r>
              <a:rPr lang="en-US" sz="1400" b="1" dirty="0" smtClean="0">
                <a:solidFill>
                  <a:srgbClr val="000066"/>
                </a:solidFill>
              </a:rPr>
              <a:t>refractive</a:t>
            </a:r>
          </a:p>
          <a:p>
            <a:r>
              <a:rPr lang="en-US" sz="1400" b="1" dirty="0" smtClean="0">
                <a:solidFill>
                  <a:srgbClr val="000066"/>
                </a:solidFill>
              </a:rPr>
              <a:t>index </a:t>
            </a:r>
            <a:r>
              <a:rPr lang="en-US" sz="1400" b="1" dirty="0">
                <a:solidFill>
                  <a:srgbClr val="000066"/>
                </a:solidFill>
              </a:rPr>
              <a:t>field</a:t>
            </a:r>
            <a:endParaRPr lang="es-ES" sz="1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6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95C45-A98B-4F6E-BD71-E4D505485349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08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400" dirty="0"/>
              <a:t>1</a:t>
            </a:r>
            <a:r>
              <a:rPr lang="es-ES" sz="1400" dirty="0" smtClean="0"/>
              <a:t>: </a:t>
            </a:r>
            <a:r>
              <a:rPr lang="es-ES" sz="1400" dirty="0"/>
              <a:t>Compute </a:t>
            </a:r>
            <a:r>
              <a:rPr lang="es-ES" sz="1400" i="1" dirty="0"/>
              <a:t>PL(1</a:t>
            </a:r>
            <a:r>
              <a:rPr lang="es-ES" sz="1400" i="1" dirty="0" smtClean="0"/>
              <a:t>)</a:t>
            </a:r>
            <a:endParaRPr lang="es-ES" sz="1400" b="1" dirty="0"/>
          </a:p>
          <a:p>
            <a:pPr marL="0" indent="0">
              <a:buNone/>
            </a:pPr>
            <a:r>
              <a:rPr lang="es-ES" sz="1400" dirty="0" smtClean="0"/>
              <a:t>2: </a:t>
            </a:r>
            <a:r>
              <a:rPr lang="es-ES" sz="1400" i="1" dirty="0" err="1"/>
              <a:t>It</a:t>
            </a:r>
            <a:r>
              <a:rPr lang="es-ES" sz="1400" i="1" dirty="0"/>
              <a:t> </a:t>
            </a:r>
            <a:r>
              <a:rPr lang="es-ES" sz="1400" dirty="0"/>
              <a:t>= 2</a:t>
            </a:r>
          </a:p>
          <a:p>
            <a:pPr marL="0" indent="0">
              <a:buNone/>
            </a:pPr>
            <a:r>
              <a:rPr lang="en-US" sz="1400" dirty="0"/>
              <a:t>3: </a:t>
            </a:r>
            <a:r>
              <a:rPr lang="en-US" sz="1400" b="1" dirty="0"/>
              <a:t>while</a:t>
            </a:r>
            <a:r>
              <a:rPr lang="en-US" sz="1400" dirty="0"/>
              <a:t> </a:t>
            </a:r>
            <a:r>
              <a:rPr lang="en-US" sz="1400" i="1" dirty="0"/>
              <a:t>It</a:t>
            </a:r>
            <a:r>
              <a:rPr lang="en-US" sz="1400" dirty="0"/>
              <a:t> &lt; </a:t>
            </a:r>
            <a:r>
              <a:rPr lang="en-US" sz="1400" i="1" dirty="0"/>
              <a:t>iterMax</a:t>
            </a:r>
            <a:r>
              <a:rPr lang="en-US" sz="1400" dirty="0"/>
              <a:t> and </a:t>
            </a:r>
            <a:r>
              <a:rPr lang="en-US" sz="1400" i="1" dirty="0"/>
              <a:t>Value</a:t>
            </a:r>
            <a:r>
              <a:rPr lang="en-US" sz="1400" dirty="0"/>
              <a:t> &lt; </a:t>
            </a:r>
            <a:r>
              <a:rPr lang="en-US" sz="1400" i="1" dirty="0"/>
              <a:t>threshold</a:t>
            </a:r>
            <a:r>
              <a:rPr lang="en-US" sz="1400" dirty="0"/>
              <a:t> </a:t>
            </a:r>
            <a:r>
              <a:rPr lang="en-US" sz="1400" b="1" dirty="0"/>
              <a:t>do</a:t>
            </a:r>
          </a:p>
          <a:p>
            <a:pPr marL="0" indent="0">
              <a:buNone/>
            </a:pPr>
            <a:r>
              <a:rPr lang="es-ES" sz="1400" dirty="0"/>
              <a:t>4:      </a:t>
            </a:r>
            <a:r>
              <a:rPr lang="es-ES" sz="1400" dirty="0" err="1"/>
              <a:t>Update</a:t>
            </a:r>
            <a:r>
              <a:rPr lang="es-ES" sz="1400" dirty="0"/>
              <a:t> </a:t>
            </a:r>
            <a:r>
              <a:rPr lang="es-ES" sz="1400" i="1" dirty="0"/>
              <a:t>n</a:t>
            </a:r>
            <a:r>
              <a:rPr lang="es-ES" sz="1400" dirty="0"/>
              <a:t>(</a:t>
            </a:r>
            <a:r>
              <a:rPr lang="es-ES" sz="1400" b="1" dirty="0"/>
              <a:t>r</a:t>
            </a:r>
            <a:r>
              <a:rPr lang="es-ES" sz="1400" dirty="0"/>
              <a:t>)</a:t>
            </a:r>
            <a:endParaRPr lang="nn-NO" sz="1400" dirty="0"/>
          </a:p>
          <a:p>
            <a:pPr marL="0" indent="0">
              <a:buNone/>
            </a:pPr>
            <a:r>
              <a:rPr lang="nn-NO" sz="1400" dirty="0"/>
              <a:t>5:      </a:t>
            </a:r>
            <a:r>
              <a:rPr lang="nn-NO" sz="1400" b="1" dirty="0"/>
              <a:t>for</a:t>
            </a:r>
            <a:r>
              <a:rPr lang="nn-NO" sz="1400" i="1" dirty="0"/>
              <a:t> i </a:t>
            </a:r>
            <a:r>
              <a:rPr lang="nn-NO" sz="1400" dirty="0"/>
              <a:t>= 1, 2, ... until </a:t>
            </a:r>
            <a:r>
              <a:rPr lang="nn-NO" sz="1400" i="1" dirty="0"/>
              <a:t>i</a:t>
            </a:r>
            <a:r>
              <a:rPr lang="nn-NO" sz="1400" dirty="0"/>
              <a:t> &lt; </a:t>
            </a:r>
            <a:r>
              <a:rPr lang="nn-NO" sz="1400" i="1" dirty="0"/>
              <a:t>Nh</a:t>
            </a:r>
            <a:r>
              <a:rPr lang="nn-NO" sz="1400" dirty="0"/>
              <a:t> </a:t>
            </a:r>
            <a:r>
              <a:rPr lang="nn-NO" sz="1400" b="1" dirty="0"/>
              <a:t>do</a:t>
            </a:r>
          </a:p>
          <a:p>
            <a:pPr marL="0" indent="0">
              <a:buNone/>
            </a:pPr>
            <a:r>
              <a:rPr lang="es-ES" sz="1400" dirty="0" smtClean="0"/>
              <a:t>6:            </a:t>
            </a:r>
            <a:r>
              <a:rPr lang="es-ES" sz="1400" i="1" dirty="0" smtClean="0"/>
              <a:t> E</a:t>
            </a:r>
            <a:r>
              <a:rPr lang="es-ES" sz="1400" i="1" baseline="30000" dirty="0" smtClean="0"/>
              <a:t>i</a:t>
            </a:r>
            <a:r>
              <a:rPr lang="es-ES" sz="1400" i="1" baseline="-25000" dirty="0"/>
              <a:t>s</a:t>
            </a:r>
            <a:r>
              <a:rPr lang="es-ES" sz="1400" i="1" dirty="0" smtClean="0"/>
              <a:t>(</a:t>
            </a:r>
            <a:r>
              <a:rPr lang="es-ES" sz="1400" b="1" i="1" dirty="0" smtClean="0"/>
              <a:t>r</a:t>
            </a:r>
            <a:r>
              <a:rPr lang="es-ES" sz="1400" dirty="0" smtClean="0"/>
              <a:t>) = Forward (</a:t>
            </a:r>
            <a:r>
              <a:rPr lang="es-ES" sz="1400" i="1" dirty="0" err="1" smtClean="0"/>
              <a:t>E</a:t>
            </a:r>
            <a:r>
              <a:rPr lang="es-ES" sz="1400" baseline="30000" dirty="0" err="1"/>
              <a:t>i</a:t>
            </a:r>
            <a:r>
              <a:rPr lang="es-ES" sz="1400" i="1" baseline="-25000" dirty="0" err="1"/>
              <a:t>r</a:t>
            </a:r>
            <a:r>
              <a:rPr lang="es-ES" sz="1400" dirty="0" smtClean="0"/>
              <a:t>(r), </a:t>
            </a:r>
            <a:r>
              <a:rPr lang="es-ES" sz="1400" i="1" dirty="0" smtClean="0"/>
              <a:t>n</a:t>
            </a:r>
            <a:r>
              <a:rPr lang="es-ES" sz="1400" dirty="0" smtClean="0"/>
              <a:t>(r))</a:t>
            </a:r>
          </a:p>
          <a:p>
            <a:pPr marL="0" indent="0">
              <a:buNone/>
            </a:pPr>
            <a:r>
              <a:rPr lang="es-ES" sz="1400" dirty="0"/>
              <a:t>7</a:t>
            </a:r>
            <a:r>
              <a:rPr lang="es-ES" sz="1400" dirty="0" smtClean="0"/>
              <a:t>:             E</a:t>
            </a:r>
            <a:r>
              <a:rPr lang="es-ES" sz="1400" i="1" baseline="30000" dirty="0" smtClean="0"/>
              <a:t>i</a:t>
            </a:r>
            <a:r>
              <a:rPr lang="es-ES" sz="1400" i="1" baseline="-25000" dirty="0" smtClean="0"/>
              <a:t>r,n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 = </a:t>
            </a:r>
            <a:r>
              <a:rPr lang="es-ES" sz="1400" dirty="0" smtClean="0"/>
              <a:t>E</a:t>
            </a:r>
            <a:r>
              <a:rPr lang="es-ES" sz="1400" baseline="30000" dirty="0" smtClean="0"/>
              <a:t>i</a:t>
            </a:r>
            <a:r>
              <a:rPr lang="es-ES" sz="1400" i="1" baseline="-25000" dirty="0"/>
              <a:t>s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 + </a:t>
            </a:r>
            <a:r>
              <a:rPr lang="es-ES" sz="1400" dirty="0" err="1" smtClean="0"/>
              <a:t>E</a:t>
            </a:r>
            <a:r>
              <a:rPr lang="es-ES" sz="1400" i="1" baseline="30000" dirty="0" err="1"/>
              <a:t>i</a:t>
            </a:r>
            <a:r>
              <a:rPr lang="es-ES" sz="1400" i="1" baseline="-25000" dirty="0" err="1"/>
              <a:t>r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</a:t>
            </a:r>
          </a:p>
          <a:p>
            <a:pPr marL="0" indent="0">
              <a:buNone/>
            </a:pPr>
            <a:r>
              <a:rPr lang="es-ES" sz="1400" dirty="0"/>
              <a:t>8</a:t>
            </a:r>
            <a:r>
              <a:rPr lang="es-ES" sz="1400" dirty="0" smtClean="0"/>
              <a:t>:             </a:t>
            </a:r>
            <a:r>
              <a:rPr lang="es-ES" sz="1400" i="1" dirty="0" smtClean="0"/>
              <a:t>E</a:t>
            </a:r>
            <a:r>
              <a:rPr lang="es-ES" sz="1400" i="1" baseline="30000" dirty="0" smtClean="0"/>
              <a:t>i</a:t>
            </a:r>
            <a:r>
              <a:rPr lang="es-ES" sz="1400" i="1" baseline="-25000" dirty="0" smtClean="0"/>
              <a:t>c</a:t>
            </a:r>
            <a:r>
              <a:rPr lang="es-ES" sz="1400" dirty="0" smtClean="0"/>
              <a:t>(r</a:t>
            </a:r>
            <a:r>
              <a:rPr lang="es-ES" sz="1400" dirty="0"/>
              <a:t>) = </a:t>
            </a:r>
            <a:r>
              <a:rPr lang="es-ES" sz="1400" dirty="0" err="1" smtClean="0"/>
              <a:t>Filter</a:t>
            </a:r>
            <a:r>
              <a:rPr lang="es-ES" sz="1400" dirty="0" smtClean="0"/>
              <a:t> (</a:t>
            </a:r>
            <a:r>
              <a:rPr lang="es-ES" sz="1400" i="1" dirty="0" smtClean="0"/>
              <a:t>E</a:t>
            </a:r>
            <a:r>
              <a:rPr lang="es-ES" sz="1400" i="1" baseline="30000" dirty="0" smtClean="0"/>
              <a:t>i</a:t>
            </a:r>
            <a:r>
              <a:rPr lang="es-ES" sz="1400" i="1" baseline="-25000" dirty="0"/>
              <a:t>s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), </a:t>
            </a:r>
            <a:r>
              <a:rPr lang="es-ES" sz="1400" i="1" dirty="0" smtClean="0"/>
              <a:t>k</a:t>
            </a:r>
            <a:r>
              <a:rPr lang="es-ES" sz="1400" i="1" baseline="30000" dirty="0" smtClean="0"/>
              <a:t>i</a:t>
            </a:r>
            <a:r>
              <a:rPr lang="es-ES" sz="1400" i="1" baseline="-25000" dirty="0" smtClean="0"/>
              <a:t>0</a:t>
            </a:r>
            <a:r>
              <a:rPr lang="es-ES" sz="1400" dirty="0" smtClean="0"/>
              <a:t>,</a:t>
            </a:r>
            <a:r>
              <a:rPr lang="es-ES" sz="1400" i="1" dirty="0" smtClean="0"/>
              <a:t>NA</a:t>
            </a:r>
            <a:r>
              <a:rPr lang="es-ES" sz="1400" dirty="0"/>
              <a:t>)</a:t>
            </a:r>
          </a:p>
          <a:p>
            <a:pPr marL="0" indent="0">
              <a:buNone/>
            </a:pPr>
            <a:r>
              <a:rPr lang="es-ES" sz="1400" dirty="0"/>
              <a:t>9</a:t>
            </a:r>
            <a:r>
              <a:rPr lang="es-ES" sz="1400" dirty="0" smtClean="0"/>
              <a:t>:             </a:t>
            </a:r>
            <a:r>
              <a:rPr lang="es-ES" sz="1400" i="1" dirty="0" smtClean="0"/>
              <a:t>E</a:t>
            </a:r>
            <a:r>
              <a:rPr lang="es-ES" sz="1400" i="1" baseline="30000" dirty="0" smtClean="0"/>
              <a:t>i</a:t>
            </a:r>
            <a:r>
              <a:rPr lang="es-ES" sz="1400" i="1" baseline="-25000" dirty="0" smtClean="0"/>
              <a:t>m,n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 = Forward ((</a:t>
            </a:r>
            <a:r>
              <a:rPr lang="es-ES" sz="1400" i="1" dirty="0"/>
              <a:t>E</a:t>
            </a:r>
            <a:r>
              <a:rPr lang="es-ES" sz="1400" i="1" baseline="30000" dirty="0"/>
              <a:t>i</a:t>
            </a:r>
            <a:r>
              <a:rPr lang="es-ES" sz="1400" i="1" baseline="-25000" dirty="0" smtClean="0"/>
              <a:t>c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 − </a:t>
            </a:r>
            <a:r>
              <a:rPr lang="es-ES" sz="1400" i="1" dirty="0"/>
              <a:t>E</a:t>
            </a:r>
            <a:r>
              <a:rPr lang="es-ES" sz="1400" i="1" baseline="30000" dirty="0"/>
              <a:t>i</a:t>
            </a:r>
            <a:r>
              <a:rPr lang="es-ES" sz="1400" i="1" baseline="-25000" dirty="0" smtClean="0"/>
              <a:t>m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))</a:t>
            </a:r>
            <a:r>
              <a:rPr lang="es-ES" sz="1400" baseline="30000" dirty="0"/>
              <a:t>∗</a:t>
            </a:r>
            <a:r>
              <a:rPr lang="es-ES" sz="1400" dirty="0"/>
              <a:t>, n(</a:t>
            </a:r>
            <a:r>
              <a:rPr lang="es-ES" sz="1400" b="1" dirty="0"/>
              <a:t>r</a:t>
            </a:r>
            <a:r>
              <a:rPr lang="es-ES" sz="1400" dirty="0"/>
              <a:t>))</a:t>
            </a:r>
          </a:p>
          <a:p>
            <a:pPr marL="0" indent="0">
              <a:buNone/>
            </a:pPr>
            <a:r>
              <a:rPr lang="es-ES" sz="1400" dirty="0" smtClean="0"/>
              <a:t>10:           </a:t>
            </a:r>
            <a:r>
              <a:rPr lang="es-ES" sz="1400" i="1" dirty="0"/>
              <a:t>E</a:t>
            </a:r>
            <a:r>
              <a:rPr lang="es-ES" sz="1400" i="1" baseline="30000" dirty="0"/>
              <a:t>i</a:t>
            </a:r>
            <a:r>
              <a:rPr lang="es-ES" sz="1400" i="1" baseline="-25000" dirty="0" smtClean="0"/>
              <a:t>m,n</a:t>
            </a:r>
            <a:r>
              <a:rPr lang="es-ES" sz="1400" dirty="0" smtClean="0"/>
              <a:t>(r</a:t>
            </a:r>
            <a:r>
              <a:rPr lang="es-ES" sz="1400" dirty="0"/>
              <a:t>) = </a:t>
            </a:r>
            <a:r>
              <a:rPr lang="es-ES" sz="1400" i="1" dirty="0"/>
              <a:t>E</a:t>
            </a:r>
            <a:r>
              <a:rPr lang="es-ES" sz="1400" i="1" baseline="30000" dirty="0"/>
              <a:t>i</a:t>
            </a:r>
            <a:r>
              <a:rPr lang="es-ES" sz="1400" i="1" baseline="-25000" dirty="0" smtClean="0"/>
              <a:t>m,n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 + (</a:t>
            </a:r>
            <a:r>
              <a:rPr lang="es-ES" sz="1400" i="1" dirty="0"/>
              <a:t>E</a:t>
            </a:r>
            <a:r>
              <a:rPr lang="es-ES" sz="1400" i="1" baseline="30000" dirty="0"/>
              <a:t>i</a:t>
            </a:r>
            <a:r>
              <a:rPr lang="es-ES" sz="1400" i="1" baseline="-25000" dirty="0" smtClean="0"/>
              <a:t>c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 − </a:t>
            </a:r>
            <a:r>
              <a:rPr lang="es-ES" sz="1400" i="1" dirty="0"/>
              <a:t>E</a:t>
            </a:r>
            <a:r>
              <a:rPr lang="es-ES" sz="1400" i="1" baseline="30000" dirty="0"/>
              <a:t>i</a:t>
            </a:r>
            <a:r>
              <a:rPr lang="es-ES" sz="1400" i="1" baseline="-25000" dirty="0" smtClean="0"/>
              <a:t>m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))</a:t>
            </a:r>
            <a:r>
              <a:rPr lang="es-ES" sz="1400" baseline="30000" dirty="0"/>
              <a:t>∗</a:t>
            </a:r>
          </a:p>
          <a:p>
            <a:pPr marL="0" indent="0">
              <a:buNone/>
            </a:pPr>
            <a:r>
              <a:rPr lang="es-ES" sz="1400" dirty="0" smtClean="0"/>
              <a:t>11:           </a:t>
            </a:r>
            <a:r>
              <a:rPr lang="es-ES" sz="1400" i="1" dirty="0" smtClean="0"/>
              <a:t>g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</a:t>
            </a:r>
            <a:r>
              <a:rPr lang="es-ES" sz="1400" baseline="30000" dirty="0"/>
              <a:t>∗ </a:t>
            </a:r>
            <a:r>
              <a:rPr lang="es-ES" sz="1400" dirty="0"/>
              <a:t>= </a:t>
            </a:r>
            <a:r>
              <a:rPr lang="es-ES" sz="1400" i="1" dirty="0"/>
              <a:t>g</a:t>
            </a:r>
            <a:r>
              <a:rPr lang="es-ES" sz="1400" dirty="0"/>
              <a:t>(</a:t>
            </a:r>
            <a:r>
              <a:rPr lang="es-ES" sz="1400" b="1" dirty="0"/>
              <a:t>r</a:t>
            </a:r>
            <a:r>
              <a:rPr lang="es-ES" sz="1400" dirty="0"/>
              <a:t>)</a:t>
            </a:r>
            <a:r>
              <a:rPr lang="es-ES" sz="1400" baseline="30000" dirty="0"/>
              <a:t>∗</a:t>
            </a:r>
            <a:r>
              <a:rPr lang="es-ES" sz="1400" dirty="0"/>
              <a:t> + (</a:t>
            </a:r>
            <a:r>
              <a:rPr lang="es-ES" sz="1400" i="1" dirty="0"/>
              <a:t>E</a:t>
            </a:r>
            <a:r>
              <a:rPr lang="es-ES" sz="1400" i="1" baseline="30000" dirty="0"/>
              <a:t>i</a:t>
            </a:r>
            <a:r>
              <a:rPr lang="es-ES" sz="1400" i="1" baseline="-25000" dirty="0" smtClean="0"/>
              <a:t>m,n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 smtClean="0"/>
              <a:t>), </a:t>
            </a:r>
            <a:r>
              <a:rPr lang="es-ES" sz="1400" i="1" dirty="0" smtClean="0"/>
              <a:t>E</a:t>
            </a:r>
            <a:r>
              <a:rPr lang="es-ES" sz="1400" i="1" baseline="30000" dirty="0" smtClean="0"/>
              <a:t>i</a:t>
            </a:r>
            <a:r>
              <a:rPr lang="es-ES" sz="1400" i="1" baseline="-25000" dirty="0" smtClean="0"/>
              <a:t>r,n</a:t>
            </a:r>
            <a:r>
              <a:rPr lang="es-ES" sz="1400" dirty="0" smtClean="0"/>
              <a:t>(</a:t>
            </a:r>
            <a:r>
              <a:rPr lang="es-ES" sz="1400" b="1" dirty="0" smtClean="0"/>
              <a:t>r</a:t>
            </a:r>
            <a:r>
              <a:rPr lang="es-ES" sz="1400" dirty="0"/>
              <a:t>))</a:t>
            </a:r>
          </a:p>
          <a:p>
            <a:pPr marL="0" indent="0">
              <a:buNone/>
            </a:pPr>
            <a:r>
              <a:rPr lang="es-ES" sz="1400" dirty="0" smtClean="0"/>
              <a:t>12:      </a:t>
            </a:r>
            <a:r>
              <a:rPr lang="es-ES" sz="1400" b="1" dirty="0" err="1" smtClean="0"/>
              <a:t>end</a:t>
            </a:r>
            <a:r>
              <a:rPr lang="es-ES" sz="1400" b="1" dirty="0" smtClean="0"/>
              <a:t> </a:t>
            </a:r>
            <a:r>
              <a:rPr lang="es-ES" sz="1400" b="1" dirty="0" err="1"/>
              <a:t>for</a:t>
            </a:r>
            <a:endParaRPr lang="es-ES" sz="1400" b="1" dirty="0"/>
          </a:p>
          <a:p>
            <a:pPr marL="0" indent="0">
              <a:buNone/>
            </a:pPr>
            <a:r>
              <a:rPr lang="en-US" sz="1400" dirty="0" smtClean="0"/>
              <a:t>13:      </a:t>
            </a:r>
            <a:r>
              <a:rPr lang="en-US" sz="1400" dirty="0" err="1" smtClean="0"/>
              <a:t>gMF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b="1" dirty="0"/>
              <a:t>r</a:t>
            </a:r>
            <a:r>
              <a:rPr lang="en-US" sz="1400" dirty="0"/>
              <a:t>) = Matched Filtering(g(</a:t>
            </a:r>
            <a:r>
              <a:rPr lang="en-US" sz="1400" b="1" dirty="0"/>
              <a:t>r</a:t>
            </a:r>
            <a:r>
              <a:rPr lang="en-US" sz="1400" dirty="0"/>
              <a:t>), sample</a:t>
            </a:r>
            <a:r>
              <a:rPr lang="en-US" sz="1400" dirty="0" smtClean="0"/>
              <a:t>)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14:      [</a:t>
            </a:r>
            <a:r>
              <a:rPr lang="en-US" sz="1400" i="1" dirty="0" smtClean="0"/>
              <a:t>PL</a:t>
            </a:r>
            <a:r>
              <a:rPr lang="en-US" sz="1400" dirty="0" smtClean="0"/>
              <a:t>(</a:t>
            </a:r>
            <a:r>
              <a:rPr lang="en-US" sz="1400" i="1" dirty="0" smtClean="0"/>
              <a:t>It</a:t>
            </a:r>
            <a:r>
              <a:rPr lang="en-US" sz="1400" dirty="0" smtClean="0"/>
              <a:t>), </a:t>
            </a:r>
            <a:r>
              <a:rPr lang="en-US" sz="1400" i="1" dirty="0" smtClean="0"/>
              <a:t>Value</a:t>
            </a:r>
            <a:r>
              <a:rPr lang="en-US" sz="1400" dirty="0" smtClean="0"/>
              <a:t>] = max(abs(</a:t>
            </a:r>
            <a:r>
              <a:rPr lang="en-US" sz="1400" dirty="0" err="1" smtClean="0"/>
              <a:t>gMF</a:t>
            </a:r>
            <a:r>
              <a:rPr lang="en-US" sz="1400" dirty="0" smtClean="0"/>
              <a:t> (</a:t>
            </a:r>
            <a:r>
              <a:rPr lang="en-US" sz="1400" b="1" dirty="0" smtClean="0"/>
              <a:t>r</a:t>
            </a:r>
            <a:r>
              <a:rPr lang="en-US" sz="1400" dirty="0" smtClean="0"/>
              <a:t>)))</a:t>
            </a:r>
          </a:p>
          <a:p>
            <a:pPr marL="0" indent="0">
              <a:buNone/>
            </a:pPr>
            <a:r>
              <a:rPr lang="es-ES" sz="1400" dirty="0" smtClean="0"/>
              <a:t>15:      </a:t>
            </a:r>
            <a:r>
              <a:rPr lang="es-ES" sz="1400" i="1" dirty="0" err="1"/>
              <a:t>It</a:t>
            </a:r>
            <a:r>
              <a:rPr lang="es-ES" sz="1400" dirty="0"/>
              <a:t> = </a:t>
            </a:r>
            <a:r>
              <a:rPr lang="es-ES" sz="1400" i="1" dirty="0" err="1"/>
              <a:t>It</a:t>
            </a:r>
            <a:r>
              <a:rPr lang="es-ES" sz="1400" dirty="0"/>
              <a:t> + 1</a:t>
            </a:r>
          </a:p>
          <a:p>
            <a:pPr marL="0" indent="0">
              <a:buNone/>
            </a:pPr>
            <a:r>
              <a:rPr lang="es-ES" sz="1400" dirty="0" smtClean="0"/>
              <a:t>16: </a:t>
            </a:r>
            <a:r>
              <a:rPr lang="es-ES" sz="1400" b="1" dirty="0" err="1" smtClean="0"/>
              <a:t>end</a:t>
            </a:r>
            <a:endParaRPr lang="es-E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sz="14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650" y="836712"/>
            <a:ext cx="7632700" cy="387350"/>
          </a:xfrm>
        </p:spPr>
        <p:txBody>
          <a:bodyPr>
            <a:normAutofit fontScale="90000"/>
          </a:bodyPr>
          <a:lstStyle/>
          <a:p>
            <a:r>
              <a:rPr lang="en-US" sz="2400" kern="1200" dirty="0"/>
              <a:t>Non-Linear ODT model for locating particles (</a:t>
            </a:r>
            <a:r>
              <a:rPr lang="es-ES" sz="2400" dirty="0" smtClean="0"/>
              <a:t>NLODT-P)</a:t>
            </a:r>
            <a:endParaRPr lang="es-ES" sz="2400" dirty="0">
              <a:solidFill>
                <a:srgbClr val="003686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760737" y="1772816"/>
            <a:ext cx="144016" cy="504056"/>
          </a:xfrm>
          <a:prstGeom prst="rightBrac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6976761" y="1772816"/>
            <a:ext cx="1771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Initial Iteration</a:t>
            </a:r>
            <a:endParaRPr lang="es-ES" sz="2000" b="1" dirty="0">
              <a:latin typeface="Calibri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760736" y="2420888"/>
            <a:ext cx="216025" cy="3312368"/>
          </a:xfrm>
          <a:prstGeom prst="rightBrac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7132680" y="3813099"/>
            <a:ext cx="1328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Iterative</a:t>
            </a:r>
          </a:p>
          <a:p>
            <a:r>
              <a:rPr lang="en-US" sz="2000" b="1" dirty="0" smtClean="0">
                <a:latin typeface="Calibri" pitchFamily="34" charset="0"/>
              </a:rPr>
              <a:t>Process</a:t>
            </a:r>
            <a:endParaRPr lang="es-ES" sz="20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940" y="2780928"/>
            <a:ext cx="2446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0000"/>
                </a:solidFill>
              </a:rPr>
              <a:t>Resolution</a:t>
            </a:r>
            <a:r>
              <a:rPr lang="es-ES" sz="1400" dirty="0" smtClean="0">
                <a:solidFill>
                  <a:srgbClr val="FF0000"/>
                </a:solidFill>
              </a:rPr>
              <a:t> Helmholtz </a:t>
            </a:r>
            <a:r>
              <a:rPr lang="es-ES" sz="1400" dirty="0" err="1" smtClean="0">
                <a:solidFill>
                  <a:srgbClr val="FF0000"/>
                </a:solidFill>
              </a:rPr>
              <a:t>equation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1606" y="3573016"/>
            <a:ext cx="2446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0000"/>
                </a:solidFill>
              </a:rPr>
              <a:t>Resolution</a:t>
            </a:r>
            <a:r>
              <a:rPr lang="es-ES" sz="1400" dirty="0" smtClean="0">
                <a:solidFill>
                  <a:srgbClr val="FF0000"/>
                </a:solidFill>
              </a:rPr>
              <a:t> Helmholtz </a:t>
            </a:r>
            <a:r>
              <a:rPr lang="es-ES" sz="1400" dirty="0" err="1" smtClean="0">
                <a:solidFill>
                  <a:srgbClr val="FF0000"/>
                </a:solidFill>
              </a:rPr>
              <a:t>equation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7624" y="3573016"/>
            <a:ext cx="3168352" cy="2416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187624" y="2780928"/>
            <a:ext cx="2304256" cy="263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extBox 14"/>
          <p:cNvSpPr txBox="1"/>
          <p:nvPr/>
        </p:nvSpPr>
        <p:spPr>
          <a:xfrm>
            <a:off x="4476383" y="4005064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0000"/>
                </a:solidFill>
              </a:rPr>
              <a:t>95% </a:t>
            </a:r>
            <a:r>
              <a:rPr lang="es-ES" sz="1400" b="1" dirty="0" err="1" smtClean="0">
                <a:solidFill>
                  <a:srgbClr val="FF0000"/>
                </a:solidFill>
              </a:rPr>
              <a:t>Runtime</a:t>
            </a:r>
            <a:endParaRPr lang="es-E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5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Diseño predeterminado">
      <a:majorFont>
        <a:latin typeface="ZapfHumnst Dm BT"/>
        <a:ea typeface=""/>
        <a:cs typeface=""/>
      </a:majorFont>
      <a:minorFont>
        <a:latin typeface="ZapfHumns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b="1" dirty="0" err="1">
            <a:solidFill>
              <a:srgbClr val="000066"/>
            </a:solidFill>
            <a:latin typeface="Calibri" pitchFamily="34" charset="0"/>
          </a:defRPr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11117</TotalTime>
  <Words>1368</Words>
  <Application>Microsoft Office PowerPoint</Application>
  <PresentationFormat>On-screen Show (4:3)</PresentationFormat>
  <Paragraphs>349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Diseño predeterminado</vt:lpstr>
      <vt:lpstr>PowerPoint Presentation</vt:lpstr>
      <vt:lpstr>Outline</vt:lpstr>
      <vt:lpstr>Optical Diffraction Tomography (ODT)</vt:lpstr>
      <vt:lpstr>Optical Diffraction Tomography (ODT)</vt:lpstr>
      <vt:lpstr>Optical Diffraction Tomography (ODT)</vt:lpstr>
      <vt:lpstr>Optical Diffraction Tomography (ODT)</vt:lpstr>
      <vt:lpstr>Non-Linear ODT model for locating particles (NLODT-P)</vt:lpstr>
      <vt:lpstr>Non-Linear ODT model for locating particles (NLODT-P)</vt:lpstr>
      <vt:lpstr>Non-Linear ODT model for locating particles (NLODT-P)</vt:lpstr>
      <vt:lpstr>Methodology to develop models  (MATLAB + GPU computing)</vt:lpstr>
      <vt:lpstr>GPU computing (Forward procedure)</vt:lpstr>
      <vt:lpstr>GPU computing (Forward procedure)</vt:lpstr>
      <vt:lpstr>GPU computing (Forward procedure)</vt:lpstr>
      <vt:lpstr>GPU computing (Forward procedure)</vt:lpstr>
      <vt:lpstr>Validation of NLODT-P</vt:lpstr>
      <vt:lpstr>Validation of NLODT-P</vt:lpstr>
      <vt:lpstr>Evaluation of NLODT-P</vt:lpstr>
      <vt:lpstr>Evaluation of NLODT-P</vt:lpstr>
      <vt:lpstr>Conclusions</vt:lpstr>
      <vt:lpstr>Conclusions</vt:lpstr>
      <vt:lpstr>Conclusions</vt:lpstr>
      <vt:lpstr>Contraportada</vt:lpstr>
    </vt:vector>
  </TitlesOfParts>
  <Company>Universidad de Almería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de Estatutos</dc:title>
  <dc:creator>dmata</dc:creator>
  <cp:lastModifiedBy>Gloria</cp:lastModifiedBy>
  <cp:revision>1581</cp:revision>
  <dcterms:created xsi:type="dcterms:W3CDTF">2003-05-30T07:54:35Z</dcterms:created>
  <dcterms:modified xsi:type="dcterms:W3CDTF">2014-08-25T08:23:27Z</dcterms:modified>
</cp:coreProperties>
</file>